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668" r:id="rId3"/>
    <p:sldId id="685" r:id="rId4"/>
    <p:sldId id="683" r:id="rId5"/>
    <p:sldId id="674" r:id="rId6"/>
    <p:sldId id="661" r:id="rId7"/>
    <p:sldId id="258" r:id="rId8"/>
    <p:sldId id="712" r:id="rId9"/>
    <p:sldId id="709" r:id="rId10"/>
    <p:sldId id="671" r:id="rId11"/>
    <p:sldId id="689" r:id="rId12"/>
    <p:sldId id="691" r:id="rId13"/>
    <p:sldId id="687" r:id="rId14"/>
    <p:sldId id="694" r:id="rId15"/>
    <p:sldId id="695" r:id="rId16"/>
    <p:sldId id="696" r:id="rId17"/>
    <p:sldId id="699" r:id="rId18"/>
    <p:sldId id="697" r:id="rId19"/>
    <p:sldId id="703" r:id="rId20"/>
    <p:sldId id="688" r:id="rId21"/>
    <p:sldId id="698" r:id="rId22"/>
    <p:sldId id="701" r:id="rId23"/>
    <p:sldId id="710" r:id="rId24"/>
    <p:sldId id="676" r:id="rId25"/>
    <p:sldId id="447" r:id="rId26"/>
    <p:sldId id="704" r:id="rId27"/>
    <p:sldId id="448" r:id="rId28"/>
    <p:sldId id="679" r:id="rId29"/>
    <p:sldId id="681" r:id="rId30"/>
    <p:sldId id="702" r:id="rId31"/>
    <p:sldId id="71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84"/>
    <p:restoredTop sz="86425"/>
  </p:normalViewPr>
  <p:slideViewPr>
    <p:cSldViewPr snapToGrid="0" snapToObjects="1">
      <p:cViewPr varScale="1">
        <p:scale>
          <a:sx n="98" d="100"/>
          <a:sy n="98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77F48-18A2-F544-AEF5-A520A72BDA51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D2CF-C5FD-0F43-AB02-84C29209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3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D2CF-C5FD-0F43-AB02-84C292090F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8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D2CF-C5FD-0F43-AB02-84C292090F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4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3EDF9-6DAD-4FD5-8D81-9B9CEE00DFE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5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3EDF9-6DAD-4FD5-8D81-9B9CEE00DFE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0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3EDF9-6DAD-4FD5-8D81-9B9CEE00DFE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1D1D-565B-E248-96E6-9A646E5C9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484D0-E81F-DD49-B881-DBC0E411C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88DB-5316-364E-B21E-342384AD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2A95C-15FC-3341-B3BB-1938D7A0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51621-44B2-FE4C-A1B5-42A46540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37DC-FEE8-CE4E-BE03-FD6AE884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2F94A-1B8E-AC4C-ACC6-33F722AE4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41D06-92F0-5948-B1F5-4F8134F8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F610C-CE19-7F47-AC00-B341C96B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8799-1198-4247-87A4-EDFB5BB5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1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778D4-C4DB-7B4A-ACD1-6DDD771A2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F8572-89F1-F546-972C-1F3FB188B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39D0D-80B6-B94B-9D71-7BEE35A7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B35F7-BDC5-F546-9AC8-5BC9EE8E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B0861-5E44-4D4D-8B09-0435D413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8017-273C-3846-9101-D6EDF53F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5D73-9A97-144B-BD92-82F4B75FD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C98CB-FEB4-2F4C-8632-4F2A0EFD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24807-E405-DC4A-91F0-8BC48892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A30F7-7EB1-9445-B820-30881384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8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AC3C-FE9D-9C44-B4D7-5133941B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52E38-A3D3-4F4B-80A6-8181841C9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4EF9-E5B0-554C-A329-FAF01B82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29885-7A25-7E49-8E37-A99B6B6B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273E-8CEA-4846-B206-D3F182B9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8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D42F-165D-9B46-AECF-5502DEE9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CBDDE-D5B5-6947-AA67-E0C9A2745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82EBD-6295-9C47-A95E-807BDC9E1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34CA-ED43-E441-B592-F94E8061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D3184-B773-BD48-AC24-0448D7E5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AF780-02DF-5644-8587-769D9706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0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4B3E-E451-934F-A7F8-D3D38C63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276C-C651-C749-B008-5ACD7D3AA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AEBCA-9974-AC4A-AF57-1916AA099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72F98-5317-2843-B82F-2DFF123CA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4951F-2CFF-054E-B1C0-5E19F7FC9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FAC0C-C436-3C44-8C38-8A5AF3A6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A40422-6836-A04C-AE9E-4AC35EAE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C30FE-CF49-2944-A0D4-A80D0BEC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CBB5-1C8E-D240-8445-D40726B9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5CA9DB-A146-BE4D-B66C-A6F28FCA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C439F-6522-7143-8559-471532BB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19381-9094-1B4E-8759-FB3AF3D1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5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0185FE-A491-2243-AC36-B204718B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C005E-A5BF-8C44-B5F7-DDF2B02D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98EA7-7FAA-B142-BE9F-3E458008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0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F15B-F98D-C044-98BD-BD398EBB0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E382-F830-0E4D-9D1C-AA3B2C38E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081DF-850E-6844-B1E2-CFB83E13D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3D429-6627-8743-A134-EBF42C34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AC1B0-E5D4-EC49-8432-E8336AE7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CB4D5-AC3C-B543-977F-0EA8E57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F8E0-DCB3-1C4B-9FC0-290D4B86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C5079-405E-984D-949F-4F2FEC6D9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4E83E-0914-274A-BD6A-3FB7AB6A6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20328-D89E-054D-9540-D29C2225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53CCD-D965-C344-ABA9-35E19D22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FF048-6F4E-D24E-8AAC-C87DD0EA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1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603E1-AE81-DC4F-9C4C-7E2CE6D1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87B2A-033C-D545-A8C9-362B7AE05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0E7C9-B406-684D-989E-D77784ECD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2DFF-89CA-CB4A-B874-39935A244FD0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8A75-764B-6546-B7B9-B816E9EF6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4EB9E-1D9F-F14C-B3A9-920A5E551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90871-8CD5-9541-81C3-9B193D6C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8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Homomorphic_encryp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RSA_cryptosyste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5178-64AE-F94E-A250-C8E0A66CC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Privacy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43EEF-3515-2C4E-AF64-824F78ECA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Junjie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meeting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/2019</a:t>
            </a:r>
          </a:p>
        </p:txBody>
      </p:sp>
    </p:spTree>
    <p:extLst>
      <p:ext uri="{BB962C8B-B14F-4D97-AF65-F5344CB8AC3E}">
        <p14:creationId xmlns:p14="http://schemas.microsoft.com/office/powerpoint/2010/main" val="358265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4FBE-FA12-C742-B14F-97693A9D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Protecting Techniques for Genetic Privacy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E931-3D8F-D740-A626-2FC2EBFE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Ethics education</a:t>
            </a:r>
          </a:p>
          <a:p>
            <a:pPr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Laws and regulations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</a:t>
            </a:r>
          </a:p>
          <a:p>
            <a:pPr>
              <a:spcBef>
                <a:spcPts val="600"/>
              </a:spcBef>
              <a:buFont typeface="Times New Roman" charset="0"/>
              <a:buChar char="•"/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 solution</a:t>
            </a:r>
          </a:p>
          <a:p>
            <a:pPr lvl="1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Homomorphic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</a:p>
          <a:p>
            <a:pPr lvl="1"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Multiparty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  <a:buFont typeface="Times New Roman" charset="0"/>
              <a:buChar char="•"/>
              <a:defRPr/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privacy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4240301-D4C4-B24E-AE7A-5D5BC67799C0}"/>
              </a:ext>
            </a:extLst>
          </p:cNvPr>
          <p:cNvSpPr/>
          <p:nvPr/>
        </p:nvSpPr>
        <p:spPr>
          <a:xfrm>
            <a:off x="4271058" y="1956122"/>
            <a:ext cx="324091" cy="11458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B5252-A8F2-8B41-ACF0-935FADF9952F}"/>
              </a:ext>
            </a:extLst>
          </p:cNvPr>
          <p:cNvSpPr txBox="1"/>
          <p:nvPr/>
        </p:nvSpPr>
        <p:spPr>
          <a:xfrm>
            <a:off x="4691480" y="2298235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AADD517-2F1B-3B41-AF07-9DC96A727D94}"/>
              </a:ext>
            </a:extLst>
          </p:cNvPr>
          <p:cNvSpPr/>
          <p:nvPr/>
        </p:nvSpPr>
        <p:spPr>
          <a:xfrm>
            <a:off x="5786348" y="3791038"/>
            <a:ext cx="324091" cy="1630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84282-9157-4F41-BDAF-F5999948836B}"/>
              </a:ext>
            </a:extLst>
          </p:cNvPr>
          <p:cNvSpPr txBox="1"/>
          <p:nvPr/>
        </p:nvSpPr>
        <p:spPr>
          <a:xfrm>
            <a:off x="6206770" y="4375228"/>
            <a:ext cx="167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3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D0-B0F0-6942-961F-40A922F3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Homomorphic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BE0B-A4CD-4349-A2F9-CC3D5C86D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>
            <a:normAutofit lnSpcReduction="1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Homomorphic encryption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form of encryption that allows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 carried out on ciphertext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thus generating an encrypted result which, when decrypted, matches the result of operations performed on the plaintext.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i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spc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pc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altLang="zh-CN" i="1" spc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i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)@</a:t>
            </a:r>
            <a:r>
              <a:rPr lang="en-US" altLang="zh-CN" i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Times New Roman" panose="02020603050405020304" pitchFamily="18" charset="0"/>
              <a:ea typeface="medium-content-serif-font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Let’s define out notation for message, ciphertext, encryption, and decryption: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Times New Roman" panose="02020603050405020304" pitchFamily="18" charset="0"/>
              <a:ea typeface="medium-content-serif-font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Assuming homomorphism, we then get: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/var/folders/hq/fnd55tf950z04qpq_g2zkq8m0000gn/T/com.microsoft.Powerpoint/WebArchiveCopyPasteTempFiles/1*btsW2MjEgnt9IAKhnyeD0g.png">
            <a:extLst>
              <a:ext uri="{FF2B5EF4-FFF2-40B4-BE49-F238E27FC236}">
                <a16:creationId xmlns:a16="http://schemas.microsoft.com/office/drawing/2014/main" id="{3B5869FD-8778-3941-9510-FDB84287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5725" y="4664620"/>
            <a:ext cx="3235235" cy="76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/var/folders/hq/fnd55tf950z04qpq_g2zkq8m0000gn/T/com.microsoft.Powerpoint/WebArchiveCopyPasteTempFiles/1*O5U_3c5Ncujk4ChFYEBPdA.png">
            <a:extLst>
              <a:ext uri="{FF2B5EF4-FFF2-40B4-BE49-F238E27FC236}">
                <a16:creationId xmlns:a16="http://schemas.microsoft.com/office/drawing/2014/main" id="{FB729BE4-8FBE-8446-8741-AFB5090AF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6959" y="6088063"/>
            <a:ext cx="9699716" cy="3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7137-4C15-5645-9FB9-42B603E3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Homomorphic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406F-9988-7544-AB6C-A95885A74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3057" cy="435133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toy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private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addition: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E</a:t>
            </a:r>
            <a:r>
              <a:rPr lang="en-US" altLang="zh-CN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(</a:t>
            </a:r>
            <a:r>
              <a:rPr lang="en-US" altLang="zh-CN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x</a:t>
            </a:r>
            <a:r>
              <a:rPr lang="en-US" altLang="zh-CN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)=</a:t>
            </a:r>
            <a:r>
              <a:rPr lang="en-US" altLang="zh-CN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k</a:t>
            </a:r>
            <a:r>
              <a:rPr lang="zh-CN" altLang="en-US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*</a:t>
            </a:r>
            <a:r>
              <a:rPr lang="en-US" altLang="zh-CN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x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,</a:t>
            </a:r>
            <a:r>
              <a:rPr lang="zh-CN" altLang="en-US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where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any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real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number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except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:</a:t>
            </a:r>
            <a:endParaRPr lang="en-US" altLang="zh-CN" i="1" spc="600" dirty="0">
              <a:latin typeface="Times New Roman" panose="02020603050405020304" pitchFamily="18" charset="0"/>
              <a:ea typeface="medium-content-serif-font"/>
              <a:cs typeface="Times New Roman" panose="02020603050405020304" pitchFamily="18" charset="0"/>
            </a:endParaRP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E</a:t>
            </a:r>
            <a:r>
              <a:rPr lang="en-US" altLang="zh-CN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spc="600" baseline="-250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1</a:t>
            </a:r>
            <a:r>
              <a:rPr lang="en-US" altLang="zh-CN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)</a:t>
            </a:r>
            <a:r>
              <a:rPr lang="zh-CN" altLang="en-US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+</a:t>
            </a:r>
            <a:r>
              <a:rPr lang="zh-CN" altLang="en-US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E</a:t>
            </a:r>
            <a:r>
              <a:rPr lang="en-US" altLang="zh-CN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spc="600" baseline="-250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2</a:t>
            </a:r>
            <a:r>
              <a:rPr lang="en-US" altLang="zh-CN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)</a:t>
            </a:r>
            <a:r>
              <a:rPr lang="zh-CN" altLang="en-US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=</a:t>
            </a:r>
            <a:r>
              <a:rPr lang="zh-CN" altLang="en-US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k</a:t>
            </a:r>
            <a:r>
              <a:rPr lang="zh-CN" altLang="en-US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*</a:t>
            </a:r>
            <a:r>
              <a:rPr lang="en-US" altLang="zh-CN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1</a:t>
            </a:r>
            <a:r>
              <a:rPr lang="zh-CN" altLang="en-US" baseline="-250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+k</a:t>
            </a:r>
            <a:r>
              <a:rPr lang="zh-CN" altLang="en-US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*</a:t>
            </a:r>
            <a:r>
              <a:rPr lang="en-US" altLang="zh-CN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=k</a:t>
            </a:r>
            <a:r>
              <a:rPr lang="zh-CN" altLang="en-US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*</a:t>
            </a:r>
            <a:r>
              <a:rPr lang="en-US" altLang="zh-CN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1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spc="600" baseline="-250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2</a:t>
            </a:r>
            <a:r>
              <a:rPr lang="en-US" altLang="zh-CN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)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=E</a:t>
            </a:r>
            <a:r>
              <a:rPr lang="en-US" altLang="zh-CN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1</a:t>
            </a:r>
            <a:r>
              <a:rPr lang="en-US" altLang="zh-CN" i="1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spc="600" baseline="-250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2</a:t>
            </a:r>
            <a:r>
              <a:rPr lang="en-US" altLang="zh-CN" spc="600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)</a:t>
            </a:r>
            <a:endParaRPr lang="en-US" altLang="en-US" dirty="0">
              <a:latin typeface="Times New Roman" panose="02020603050405020304" pitchFamily="18" charset="0"/>
              <a:ea typeface="medium-content-serif-font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Times New Roman" panose="02020603050405020304" pitchFamily="18" charset="0"/>
              <a:ea typeface="medium-content-serif-font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Times New Roman" panose="02020603050405020304" pitchFamily="18" charset="0"/>
              <a:ea typeface="medium-content-serif-font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a</a:t>
            </a:r>
            <a:r>
              <a:rPr lang="en-US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more realistic </a:t>
            </a:r>
            <a:r>
              <a:rPr lang="en-US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  <a:hlinkClick r:id="rId2" tooltip="RSA cryptosystem"/>
              </a:rPr>
              <a:t>RSA </a:t>
            </a:r>
            <a:r>
              <a:rPr lang="en-US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example: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 </a:t>
            </a:r>
            <a:r>
              <a:rPr lang="en-US" altLang="zh-CN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E</a:t>
            </a:r>
            <a:r>
              <a:rPr lang="en-US" altLang="zh-CN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(</a:t>
            </a:r>
            <a:r>
              <a:rPr lang="en-US" altLang="zh-CN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)=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</a:t>
            </a:r>
            <a:r>
              <a:rPr lang="en-US" altLang="zh-CN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e</a:t>
            </a:r>
            <a:r>
              <a:rPr lang="zh-CN" altLang="en-US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mod</a:t>
            </a:r>
            <a:r>
              <a:rPr lang="zh-CN" altLang="en-US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r,</a:t>
            </a:r>
            <a:r>
              <a:rPr lang="zh-CN" altLang="en-US" i="1" spc="600" dirty="0">
                <a:solidFill>
                  <a:srgbClr val="FF0000"/>
                </a:solidFill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where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mod</a:t>
            </a:r>
            <a:r>
              <a:rPr lang="en-US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 </a:t>
            </a:r>
            <a:r>
              <a:rPr lang="en-US" altLang="en-US" b="1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r </a:t>
            </a:r>
            <a:r>
              <a:rPr lang="en-US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and exponent </a:t>
            </a:r>
            <a:r>
              <a:rPr lang="en-US" altLang="en-US" b="1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e</a:t>
            </a:r>
            <a:r>
              <a:rPr lang="zh-CN" altLang="en-US" b="1" i="1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edium-content-serif-font"/>
                <a:cs typeface="Times New Roman" panose="02020603050405020304" pitchFamily="18" charset="0"/>
              </a:rPr>
              <a:t>key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/var/folders/hq/fnd55tf950z04qpq_g2zkq8m0000gn/T/com.microsoft.Powerpoint/WebArchiveCopyPasteTempFiles/1*LZv7cTIUq9Mj9iErY8lEAA.png">
            <a:extLst>
              <a:ext uri="{FF2B5EF4-FFF2-40B4-BE49-F238E27FC236}">
                <a16:creationId xmlns:a16="http://schemas.microsoft.com/office/drawing/2014/main" id="{0CCB3594-54C0-2B46-9722-95C19DD8D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048" y="5114295"/>
            <a:ext cx="9781903" cy="3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0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2A93-5AD9-2F4F-9442-C8BA08B5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Homomorphic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9330C1-4373-634E-B672-C235A8BC941B}"/>
              </a:ext>
            </a:extLst>
          </p:cNvPr>
          <p:cNvSpPr/>
          <p:nvPr/>
        </p:nvSpPr>
        <p:spPr>
          <a:xfrm>
            <a:off x="361950" y="4639095"/>
            <a:ext cx="5997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zh-CN" alt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Cloud Storage and Computation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556DBF-E037-C546-9DE4-B6ACCA386A55}"/>
              </a:ext>
            </a:extLst>
          </p:cNvPr>
          <p:cNvSpPr/>
          <p:nvPr/>
        </p:nvSpPr>
        <p:spPr>
          <a:xfrm>
            <a:off x="5759928" y="4648361"/>
            <a:ext cx="57903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zh-CN" alt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zh-CN" alt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Storage and Computation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6AA199-BC6C-6A4C-8D8E-0916D3BA0D52}"/>
              </a:ext>
            </a:extLst>
          </p:cNvPr>
          <p:cNvGrpSpPr/>
          <p:nvPr/>
        </p:nvGrpSpPr>
        <p:grpSpPr>
          <a:xfrm>
            <a:off x="903830" y="1690688"/>
            <a:ext cx="5070540" cy="2913840"/>
            <a:chOff x="928255" y="1510146"/>
            <a:chExt cx="5070540" cy="29138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ADB03C-AF5A-2D4C-B769-2824D7842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255" y="1510146"/>
              <a:ext cx="5070540" cy="29138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8DEBBB-2681-A840-B365-3EB33ED5D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7745" y="3814599"/>
              <a:ext cx="992309" cy="55586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0E3D64-E422-DA42-A085-F72CF2CB5121}"/>
              </a:ext>
            </a:extLst>
          </p:cNvPr>
          <p:cNvGrpSpPr/>
          <p:nvPr/>
        </p:nvGrpSpPr>
        <p:grpSpPr>
          <a:xfrm>
            <a:off x="6344800" y="1690688"/>
            <a:ext cx="5070541" cy="2913840"/>
            <a:chOff x="6527223" y="1510146"/>
            <a:chExt cx="5070541" cy="29138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08F8BF-261E-6A47-831F-C83F1A8A7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7223" y="1510146"/>
              <a:ext cx="5070541" cy="29138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6C6192-E0C6-0D4A-9C06-8A02920FC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9563" y="3843020"/>
              <a:ext cx="992309" cy="55586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672DE3-16D9-454E-9631-F8449549A311}"/>
              </a:ext>
            </a:extLst>
          </p:cNvPr>
          <p:cNvSpPr txBox="1"/>
          <p:nvPr/>
        </p:nvSpPr>
        <p:spPr>
          <a:xfrm>
            <a:off x="903830" y="5810455"/>
            <a:ext cx="10568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utsourced computation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HE-based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loud </a:t>
            </a:r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torage and </a:t>
            </a:r>
            <a:r>
              <a:rPr lang="en-US" altLang="zh-CN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omputation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4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9562-A406-694A-8450-990A5465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Imputation—iDASH2019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A2963E-210B-2E42-9689-22EF8F8185CB}"/>
              </a:ext>
            </a:extLst>
          </p:cNvPr>
          <p:cNvSpPr txBox="1"/>
          <p:nvPr/>
        </p:nvSpPr>
        <p:spPr>
          <a:xfrm>
            <a:off x="6849692" y="4743186"/>
            <a:ext cx="4943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SNPs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imputation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44FC75-A147-B64E-B903-40730578D388}"/>
              </a:ext>
            </a:extLst>
          </p:cNvPr>
          <p:cNvSpPr txBox="1"/>
          <p:nvPr/>
        </p:nvSpPr>
        <p:spPr>
          <a:xfrm>
            <a:off x="282093" y="4076957"/>
            <a:ext cx="6087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genotype imputation as a classification problem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zh-CN" alt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imputed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adjacent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D3B46D9-7B40-604F-8CDC-7FC50B07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9" y="2220036"/>
            <a:ext cx="6041286" cy="164633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D961C19-01A1-6B46-B7AD-3470F124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748" y="1690689"/>
            <a:ext cx="5275596" cy="29864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08B87E-0E26-2F43-B593-6D49115C5690}"/>
              </a:ext>
            </a:extLst>
          </p:cNvPr>
          <p:cNvSpPr/>
          <p:nvPr/>
        </p:nvSpPr>
        <p:spPr>
          <a:xfrm>
            <a:off x="4554158" y="6471244"/>
            <a:ext cx="75159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www.humangenomeprivacy.org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/2019/competition-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tasks.html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79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7E05-6163-0B4F-99D7-BFDA481D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Imputation—iDASH2019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F9426AB3-1DB2-C84E-AF12-F16597BCD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4737"/>
            <a:ext cx="10937487" cy="5137755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7F5AF2C1-76A3-4147-96AC-89315CE2B1C7}"/>
              </a:ext>
            </a:extLst>
          </p:cNvPr>
          <p:cNvSpPr/>
          <p:nvPr/>
        </p:nvSpPr>
        <p:spPr>
          <a:xfrm>
            <a:off x="293913" y="5257799"/>
            <a:ext cx="1747158" cy="555171"/>
          </a:xfrm>
          <a:prstGeom prst="wedgeEllipseCallout">
            <a:avLst>
              <a:gd name="adj1" fmla="val 15299"/>
              <a:gd name="adj2" fmla="val -957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Cyphertext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6B6D19-7B99-FE4B-A929-C9EA8A8BAF22}"/>
              </a:ext>
            </a:extLst>
          </p:cNvPr>
          <p:cNvSpPr/>
          <p:nvPr/>
        </p:nvSpPr>
        <p:spPr>
          <a:xfrm>
            <a:off x="10303326" y="5393481"/>
            <a:ext cx="1744436" cy="555171"/>
          </a:xfrm>
          <a:prstGeom prst="wedgeEllipseCallout">
            <a:avLst>
              <a:gd name="adj1" fmla="val 5030"/>
              <a:gd name="adj2" fmla="val -1163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Cyphertext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4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EB0E6-9066-5A4C-92DE-ABE799A6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Imputation—iDASH2019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DBA8E3-8386-C543-9860-5CCE1D34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224" y="2032016"/>
            <a:ext cx="7337697" cy="2473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CD770-DEEB-8F45-B909-63F754E9ABB8}"/>
              </a:ext>
            </a:extLst>
          </p:cNvPr>
          <p:cNvSpPr txBox="1"/>
          <p:nvPr/>
        </p:nvSpPr>
        <p:spPr>
          <a:xfrm>
            <a:off x="838200" y="4710896"/>
            <a:ext cx="10508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time around 10 min in cyphertext, 20s in plaintext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CPU cores (Intel Xeon Platinum 8180 CPU @ 2.50GHz), 32 GB memory, and 500 GB storage in evaluation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1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C79F-1A98-9040-93BC-AC41CA7B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Multiparty Computation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3C2476-BFDC-744B-8557-1FEC894BA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4225" y="2477907"/>
            <a:ext cx="2500299" cy="1905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0D2F67-534C-A241-B755-71D58034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" y="2622768"/>
            <a:ext cx="3178865" cy="1339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21964B-BD8C-504F-9767-E44672FCBECD}"/>
              </a:ext>
            </a:extLst>
          </p:cNvPr>
          <p:cNvSpPr txBox="1"/>
          <p:nvPr/>
        </p:nvSpPr>
        <p:spPr>
          <a:xfrm>
            <a:off x="1608754" y="4205957"/>
            <a:ext cx="96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ADA4A-86FC-A34A-8AAA-DB29FF570E2D}"/>
              </a:ext>
            </a:extLst>
          </p:cNvPr>
          <p:cNvSpPr txBox="1"/>
          <p:nvPr/>
        </p:nvSpPr>
        <p:spPr>
          <a:xfrm>
            <a:off x="5125993" y="4452498"/>
            <a:ext cx="782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5EBA0-566D-D743-B150-E31B4C762326}"/>
              </a:ext>
            </a:extLst>
          </p:cNvPr>
          <p:cNvSpPr/>
          <p:nvPr/>
        </p:nvSpPr>
        <p:spPr>
          <a:xfrm>
            <a:off x="838200" y="4955221"/>
            <a:ext cx="59063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alt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 discusses two millionaires, Alice and Bob, who are interested in knowing which of them is richer without revealing their actual wealth.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A0CA4-D029-774B-9D67-F87D94F05686}"/>
              </a:ext>
            </a:extLst>
          </p:cNvPr>
          <p:cNvSpPr txBox="1"/>
          <p:nvPr/>
        </p:nvSpPr>
        <p:spPr>
          <a:xfrm>
            <a:off x="7779498" y="2672553"/>
            <a:ext cx="370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endParaRPr 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3E79C-EFD0-7E4B-8F47-6904B6173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882" y="3626660"/>
            <a:ext cx="3179324" cy="28744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9C1B91-4457-CD46-97DD-5940D7E394EA}"/>
              </a:ext>
            </a:extLst>
          </p:cNvPr>
          <p:cNvSpPr/>
          <p:nvPr/>
        </p:nvSpPr>
        <p:spPr>
          <a:xfrm>
            <a:off x="4048282" y="1659893"/>
            <a:ext cx="4801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Yao’s millionaires’ Problem	</a:t>
            </a:r>
          </a:p>
        </p:txBody>
      </p:sp>
    </p:spTree>
    <p:extLst>
      <p:ext uri="{BB962C8B-B14F-4D97-AF65-F5344CB8AC3E}">
        <p14:creationId xmlns:p14="http://schemas.microsoft.com/office/powerpoint/2010/main" val="37125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77CD-8512-F043-8047-6DD19619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Multiparty Computation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2112-14B8-8247-99D7-67BB0F48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999"/>
            <a:ext cx="10515600" cy="38909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parties wish to execute a private auction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bid wins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the highest bid (and bidder) is revealed 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0D369-9416-BC48-BCB5-DAD250DC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74" y="3933362"/>
            <a:ext cx="3555364" cy="2456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61EFC-9A08-DB49-BA32-1A0444323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6650" y="3797018"/>
            <a:ext cx="2127694" cy="2503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95C23-F984-F64E-8C05-AC34D034ADBA}"/>
              </a:ext>
            </a:extLst>
          </p:cNvPr>
          <p:cNvSpPr txBox="1"/>
          <p:nvPr/>
        </p:nvSpPr>
        <p:spPr>
          <a:xfrm>
            <a:off x="7646670" y="638937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trusted auctioneer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136E4-6513-7C41-9D7A-E9B34CCA76EB}"/>
              </a:ext>
            </a:extLst>
          </p:cNvPr>
          <p:cNvSpPr txBox="1"/>
          <p:nvPr/>
        </p:nvSpPr>
        <p:spPr>
          <a:xfrm>
            <a:off x="7941997" y="3335353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6EFC6B-D96A-4B4B-9181-C0C84CFB1B96}"/>
              </a:ext>
            </a:extLst>
          </p:cNvPr>
          <p:cNvSpPr/>
          <p:nvPr/>
        </p:nvSpPr>
        <p:spPr>
          <a:xfrm>
            <a:off x="4977630" y="1662276"/>
            <a:ext cx="250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rivate auction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04627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41A86-6FB4-A64E-9605-4F1098083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900" y="2394180"/>
            <a:ext cx="2519499" cy="296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4FD34-0FB0-514F-B541-742FAD91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9009"/>
            <a:ext cx="3179324" cy="2874458"/>
          </a:xfrm>
          <a:prstGeom prst="rect">
            <a:avLst/>
          </a:prstGeom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F27D8A4D-39B6-D14E-B2C9-F8E504A149D9}"/>
              </a:ext>
            </a:extLst>
          </p:cNvPr>
          <p:cNvSpPr/>
          <p:nvPr/>
        </p:nvSpPr>
        <p:spPr>
          <a:xfrm>
            <a:off x="2194560" y="2439009"/>
            <a:ext cx="3148149" cy="28744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B92D7EE3-505B-D447-9DA2-383FFD5EAB17}"/>
              </a:ext>
            </a:extLst>
          </p:cNvPr>
          <p:cNvSpPr/>
          <p:nvPr/>
        </p:nvSpPr>
        <p:spPr>
          <a:xfrm>
            <a:off x="6096000" y="2439009"/>
            <a:ext cx="3148149" cy="28744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753406-88D5-DA45-8F5D-8BE5E79D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Multiparty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1461-F1F4-3247-B9B2-A290A148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Daily</a:t>
            </a:r>
            <a:r>
              <a:rPr lang="zh-CN" altLang="en-US" dirty="0"/>
              <a:t> </a:t>
            </a:r>
            <a:r>
              <a:rPr lang="en-US" altLang="zh-CN" dirty="0"/>
              <a:t>Life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C21EB-10DB-D947-9192-65923A3F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42" y="2396938"/>
            <a:ext cx="3465237" cy="237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AB21E-96AA-6844-BF8D-38533916C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628" y="1882302"/>
            <a:ext cx="2693206" cy="3307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3F2CA9-FBAC-AF46-9E51-7B95AB064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887" y="2396938"/>
            <a:ext cx="3973962" cy="22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8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73E2-BD19-CA42-A17F-4E6730F8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Multiparty Computation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F325E-E1AA-8D4F-9548-3DB210E95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9979" y="1553868"/>
            <a:ext cx="4645264" cy="48885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8D4B98-E190-3F49-90AE-99B6C2EDE06B}"/>
              </a:ext>
            </a:extLst>
          </p:cNvPr>
          <p:cNvSpPr/>
          <p:nvPr/>
        </p:nvSpPr>
        <p:spPr>
          <a:xfrm>
            <a:off x="607219" y="1553868"/>
            <a:ext cx="68427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Parties 𝑃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𝑛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 𝑃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𝑖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private input 𝑥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𝑖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parties wish to jointly compute a (known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/unknown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function 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𝑓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𝑥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computation must preserve certain 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properties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even is some of the parties collude and maliciously attack the protocol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22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18A8-A65F-034C-9309-04865A0F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Example--</a:t>
            </a:r>
            <a:r>
              <a:rPr lang="en-US" dirty="0"/>
              <a:t>Private Addition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8953F-E864-314D-BA07-9B1A1EB323D0}"/>
              </a:ext>
            </a:extLst>
          </p:cNvPr>
          <p:cNvSpPr txBox="1"/>
          <p:nvPr/>
        </p:nvSpPr>
        <p:spPr>
          <a:xfrm>
            <a:off x="2373666" y="1873568"/>
            <a:ext cx="7444667" cy="2958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spc="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sz="32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spc="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spc="3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3200" spc="300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sz="3200" spc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3200" spc="300" baseline="30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spc="300" baseline="30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spc="3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3200" spc="300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sz="3200" spc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spc="300" baseline="30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spc="300" baseline="30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=g</a:t>
            </a:r>
            <a:r>
              <a:rPr lang="en-US" altLang="zh-CN" sz="3200" spc="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spc="300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x+y</a:t>
            </a:r>
            <a:r>
              <a:rPr lang="en-US" altLang="zh-CN" sz="3200" spc="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spc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200" spc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3200" spc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200" spc="300" baseline="30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spc="300" baseline="30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32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spc="3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x+y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200" spc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3200" spc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789CF-200C-6E4F-929D-3F0CD438EC2D}"/>
              </a:ext>
            </a:extLst>
          </p:cNvPr>
          <p:cNvSpPr txBox="1"/>
          <p:nvPr/>
        </p:nvSpPr>
        <p:spPr>
          <a:xfrm>
            <a:off x="2908662" y="5159829"/>
            <a:ext cx="63746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numbers;</a:t>
            </a:r>
          </a:p>
          <a:p>
            <a:r>
              <a:rPr lang="en-US" altLang="zh-CN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g,</a:t>
            </a:r>
            <a:r>
              <a:rPr lang="zh-CN" alt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key;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key;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339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14D223-EDFA-0F49-8227-D357EAB07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181" y="1216480"/>
            <a:ext cx="8717665" cy="4847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2D2210-A8CF-024A-BE85-C60E441C6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FairplayMP</a:t>
            </a:r>
            <a:r>
              <a:rPr lang="en-US" dirty="0"/>
              <a:t> – A System for Secure Multi-Party Computation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DBA974-D182-C54E-BB30-B628F92B7DEF}"/>
              </a:ext>
            </a:extLst>
          </p:cNvPr>
          <p:cNvSpPr/>
          <p:nvPr/>
        </p:nvSpPr>
        <p:spPr>
          <a:xfrm>
            <a:off x="4288972" y="6335672"/>
            <a:ext cx="79030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Ben-David, A., et al. (2008). </a:t>
            </a:r>
            <a:r>
              <a:rPr lang="en-US" sz="1050" u="sng" dirty="0" err="1">
                <a:latin typeface="Helvetica" pitchFamily="2" charset="0"/>
              </a:rPr>
              <a:t>FairplayMP</a:t>
            </a:r>
            <a:r>
              <a:rPr lang="en-US" sz="1050" u="sng" dirty="0">
                <a:latin typeface="Helvetica" pitchFamily="2" charset="0"/>
              </a:rPr>
              <a:t>: a system for secure multi-party computation</a:t>
            </a:r>
            <a:r>
              <a:rPr lang="en-US" sz="1050" dirty="0">
                <a:latin typeface="Helvetica" pitchFamily="2" charset="0"/>
              </a:rPr>
              <a:t>. Proceedings of the 15th ACM conference on Computer and communications security, ACM.</a:t>
            </a:r>
            <a:endParaRPr lang="en-US" sz="1050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E3FC20-F735-3E4F-BD3C-81D38A81C9E7}"/>
              </a:ext>
            </a:extLst>
          </p:cNvPr>
          <p:cNvSpPr/>
          <p:nvPr/>
        </p:nvSpPr>
        <p:spPr>
          <a:xfrm>
            <a:off x="336176" y="6420310"/>
            <a:ext cx="26100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www.cs.huji.ac.il</a:t>
            </a:r>
            <a:r>
              <a:rPr lang="en-US" sz="1100" dirty="0"/>
              <a:t>/project/</a:t>
            </a:r>
            <a:r>
              <a:rPr lang="en-US" sz="1100" dirty="0" err="1"/>
              <a:t>Fairplay</a:t>
            </a:r>
            <a:r>
              <a:rPr 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6889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B4B8B-A89F-3D4E-B334-925A4C4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SecureNN</a:t>
            </a:r>
            <a:r>
              <a:rPr lang="en-US" dirty="0"/>
              <a:t>: Efficient and Private Neural Network 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639D75-6CFD-9548-B911-DEAFE0956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387" y="1978389"/>
            <a:ext cx="11029166" cy="40697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A07F24-3777-734A-922C-8E41B7D0ED3B}"/>
              </a:ext>
            </a:extLst>
          </p:cNvPr>
          <p:cNvSpPr/>
          <p:nvPr/>
        </p:nvSpPr>
        <p:spPr>
          <a:xfrm>
            <a:off x="3442009" y="6404933"/>
            <a:ext cx="87499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Helvetica" pitchFamily="2" charset="0"/>
              </a:rPr>
              <a:t>Wagh</a:t>
            </a:r>
            <a:r>
              <a:rPr lang="en-US" sz="1200" dirty="0">
                <a:latin typeface="Helvetica" pitchFamily="2" charset="0"/>
              </a:rPr>
              <a:t>, S., et al. (2018). "</a:t>
            </a:r>
            <a:r>
              <a:rPr lang="en-US" sz="1200" dirty="0" err="1">
                <a:latin typeface="Helvetica" pitchFamily="2" charset="0"/>
              </a:rPr>
              <a:t>SecureNN</a:t>
            </a:r>
            <a:r>
              <a:rPr lang="en-US" sz="1200" dirty="0">
                <a:latin typeface="Helvetica" pitchFamily="2" charset="0"/>
              </a:rPr>
              <a:t>: Efficient and Private Neural Network Training." </a:t>
            </a:r>
            <a:r>
              <a:rPr lang="en-US" sz="1200" u="sng" dirty="0">
                <a:latin typeface="Helvetica" pitchFamily="2" charset="0"/>
              </a:rPr>
              <a:t>IACR Cryptology </a:t>
            </a:r>
            <a:r>
              <a:rPr lang="en-US" sz="1200" u="sng" dirty="0" err="1">
                <a:latin typeface="Helvetica" pitchFamily="2" charset="0"/>
              </a:rPr>
              <a:t>ePrint</a:t>
            </a:r>
            <a:r>
              <a:rPr lang="en-US" sz="1200" u="sng" dirty="0">
                <a:latin typeface="Helvetica" pitchFamily="2" charset="0"/>
              </a:rPr>
              <a:t> Archive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b="1" dirty="0">
                <a:latin typeface="Helvetica" pitchFamily="2" charset="0"/>
              </a:rPr>
              <a:t>2018</a:t>
            </a:r>
            <a:r>
              <a:rPr lang="en-US" sz="1200" dirty="0">
                <a:latin typeface="Helvetica" pitchFamily="2" charset="0"/>
              </a:rPr>
              <a:t>: 442.</a:t>
            </a:r>
            <a:endParaRPr lang="en-US" sz="12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297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D2092-01DF-324C-8135-7BA51855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6" y="3166132"/>
            <a:ext cx="1885407" cy="150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27C20-E89F-E245-8484-CE612FB3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Differential Privacy (DP)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307C2-897B-7142-88CC-F03FCD21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privacy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system for publicly sharing information about 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describing the patterns of groups within the dataset while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withholding information about individuals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dataset.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9E11EE-B6AA-F240-9B73-235C8210797E}"/>
              </a:ext>
            </a:extLst>
          </p:cNvPr>
          <p:cNvGrpSpPr/>
          <p:nvPr/>
        </p:nvGrpSpPr>
        <p:grpSpPr>
          <a:xfrm>
            <a:off x="2639297" y="5248618"/>
            <a:ext cx="1698171" cy="1075452"/>
            <a:chOff x="2037806" y="3545504"/>
            <a:chExt cx="1933302" cy="2122005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49C04419-AFE0-AF4D-8CB0-857EC02925D5}"/>
                </a:ext>
              </a:extLst>
            </p:cNvPr>
            <p:cNvSpPr/>
            <p:nvPr/>
          </p:nvSpPr>
          <p:spPr>
            <a:xfrm>
              <a:off x="2037806" y="3958047"/>
              <a:ext cx="1933302" cy="1709462"/>
            </a:xfrm>
            <a:prstGeom prst="ca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24682BEF-DF6A-3A45-A4D1-BC52B41D01B7}"/>
                </a:ext>
              </a:extLst>
            </p:cNvPr>
            <p:cNvSpPr/>
            <p:nvPr/>
          </p:nvSpPr>
          <p:spPr>
            <a:xfrm>
              <a:off x="2037806" y="3545504"/>
              <a:ext cx="1933302" cy="17765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A4C41AE7-269D-E549-8858-A526847523F7}"/>
              </a:ext>
            </a:extLst>
          </p:cNvPr>
          <p:cNvSpPr/>
          <p:nvPr/>
        </p:nvSpPr>
        <p:spPr>
          <a:xfrm>
            <a:off x="4614382" y="3787263"/>
            <a:ext cx="960191" cy="42806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DAC651BC-7579-1D44-AAA9-18A3D25CDE3E}"/>
              </a:ext>
            </a:extLst>
          </p:cNvPr>
          <p:cNvSpPr/>
          <p:nvPr/>
        </p:nvSpPr>
        <p:spPr>
          <a:xfrm>
            <a:off x="2639297" y="3555080"/>
            <a:ext cx="1698171" cy="8924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EE727A-CFD6-474B-8E08-BA73AD8EC9D6}"/>
              </a:ext>
            </a:extLst>
          </p:cNvPr>
          <p:cNvGrpSpPr/>
          <p:nvPr/>
        </p:nvGrpSpPr>
        <p:grpSpPr>
          <a:xfrm>
            <a:off x="5619756" y="5056094"/>
            <a:ext cx="1885407" cy="1607672"/>
            <a:chOff x="5619756" y="5062798"/>
            <a:chExt cx="2002973" cy="16009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45DB78-7503-F042-81C4-BEFD6CFB4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9756" y="5062798"/>
              <a:ext cx="2002973" cy="160096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726701-E549-454A-98D8-220EEE77FF7B}"/>
                </a:ext>
              </a:extLst>
            </p:cNvPr>
            <p:cNvSpPr/>
            <p:nvPr/>
          </p:nvSpPr>
          <p:spPr>
            <a:xfrm>
              <a:off x="6961960" y="6335596"/>
              <a:ext cx="195444" cy="508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0C779FA-CDB0-DA43-ABD6-A96F704B129F}"/>
              </a:ext>
            </a:extLst>
          </p:cNvPr>
          <p:cNvSpPr/>
          <p:nvPr/>
        </p:nvSpPr>
        <p:spPr>
          <a:xfrm>
            <a:off x="4616857" y="5588314"/>
            <a:ext cx="960191" cy="42806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9FCF0-BF54-FB42-97FE-45AEE114696E}"/>
              </a:ext>
            </a:extLst>
          </p:cNvPr>
          <p:cNvSpPr txBox="1"/>
          <p:nvPr/>
        </p:nvSpPr>
        <p:spPr>
          <a:xfrm>
            <a:off x="2739619" y="455286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0EAAC-353E-ED4F-A63A-8347B8C03B0E}"/>
              </a:ext>
            </a:extLst>
          </p:cNvPr>
          <p:cNvSpPr txBox="1"/>
          <p:nvPr/>
        </p:nvSpPr>
        <p:spPr>
          <a:xfrm>
            <a:off x="5712707" y="4582658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0A20097-452E-7E4F-A3CF-6241EB1A895E}"/>
              </a:ext>
            </a:extLst>
          </p:cNvPr>
          <p:cNvSpPr/>
          <p:nvPr/>
        </p:nvSpPr>
        <p:spPr>
          <a:xfrm>
            <a:off x="7690147" y="5649251"/>
            <a:ext cx="960191" cy="42806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E55B7-0193-6941-AEB1-D64D9203D450}"/>
              </a:ext>
            </a:extLst>
          </p:cNvPr>
          <p:cNvSpPr txBox="1"/>
          <p:nvPr/>
        </p:nvSpPr>
        <p:spPr>
          <a:xfrm>
            <a:off x="8778336" y="5395390"/>
            <a:ext cx="2796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individual’s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phenotype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AC26C-A1BA-4149-BF9F-0436D287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701" y="3909249"/>
            <a:ext cx="1806587" cy="164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4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5" name="Picture 4" descr="http://www.3idatascraping.com/images/data_scrap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095983"/>
            <a:ext cx="1066800" cy="82143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743200" y="2229274"/>
            <a:ext cx="1371600" cy="707886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chemeClr val="tx1"/>
                </a:solidFill>
              </a:rPr>
              <a:t>Data owner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4" descr="http://financialanalysttraining.com/wp-content/uploads/2010/09/Financial-Analyst-Certificat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0000" y="2064187"/>
            <a:ext cx="1165121" cy="7767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488637" y="2252506"/>
            <a:ext cx="1600200" cy="400110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Data miner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827530" y="4212048"/>
            <a:ext cx="838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659408"/>
              </p:ext>
            </p:extLst>
          </p:nvPr>
        </p:nvGraphicFramePr>
        <p:xfrm>
          <a:off x="2420112" y="2956270"/>
          <a:ext cx="2895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/>
                        <a:t>Ada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Cathy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Irene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Left Arrow 11"/>
          <p:cNvSpPr/>
          <p:nvPr/>
        </p:nvSpPr>
        <p:spPr>
          <a:xfrm>
            <a:off x="5714170" y="3063202"/>
            <a:ext cx="914400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24403" y="3134530"/>
            <a:ext cx="1600200" cy="400110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Query f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3137" y="5658274"/>
            <a:ext cx="3695700" cy="400110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infer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that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Ed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has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a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cancer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7595454" y="5419895"/>
            <a:ext cx="258097" cy="246135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0F4C6A-6812-9740-A6D5-7FECE8338324}"/>
              </a:ext>
            </a:extLst>
          </p:cNvPr>
          <p:cNvCxnSpPr>
            <a:cxnSpLocks/>
          </p:cNvCxnSpPr>
          <p:nvPr/>
        </p:nvCxnSpPr>
        <p:spPr>
          <a:xfrm>
            <a:off x="2485428" y="4484190"/>
            <a:ext cx="264951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9CB2357-4F70-0047-A000-E9A24D938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822078"/>
            <a:ext cx="1885407" cy="15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5" name="Picture 4" descr="http://www.3idatascraping.com/images/data_scrap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095983"/>
            <a:ext cx="1066800" cy="82143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743200" y="2229274"/>
            <a:ext cx="1371600" cy="707886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chemeClr val="tx1"/>
                </a:solidFill>
              </a:rPr>
              <a:t>Data owner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4" descr="http://financialanalysttraining.com/wp-content/uploads/2010/09/Financial-Analyst-Certificat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0000" y="2064187"/>
            <a:ext cx="1165121" cy="7767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488637" y="2252506"/>
            <a:ext cx="1600200" cy="400110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Data miner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827530" y="4212048"/>
            <a:ext cx="838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/>
          </p:nvPr>
        </p:nvGraphicFramePr>
        <p:xfrm>
          <a:off x="2420112" y="2956270"/>
          <a:ext cx="2895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/>
                        <a:t>Ada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Cathy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Irene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Left Arrow 11"/>
          <p:cNvSpPr/>
          <p:nvPr/>
        </p:nvSpPr>
        <p:spPr>
          <a:xfrm>
            <a:off x="5714170" y="3063202"/>
            <a:ext cx="914400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24403" y="3134530"/>
            <a:ext cx="1600200" cy="400110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Query f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3137" y="5658274"/>
            <a:ext cx="2838545" cy="1015663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Cannot be used to derive whether any  individual is included in the database  </a:t>
            </a:r>
          </a:p>
        </p:txBody>
      </p:sp>
      <p:sp>
        <p:nvSpPr>
          <p:cNvPr id="3" name="Down Arrow 2"/>
          <p:cNvSpPr/>
          <p:nvPr/>
        </p:nvSpPr>
        <p:spPr>
          <a:xfrm>
            <a:off x="7595454" y="5419895"/>
            <a:ext cx="258097" cy="246135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0F4C6A-6812-9740-A6D5-7FECE8338324}"/>
              </a:ext>
            </a:extLst>
          </p:cNvPr>
          <p:cNvCxnSpPr>
            <a:cxnSpLocks/>
          </p:cNvCxnSpPr>
          <p:nvPr/>
        </p:nvCxnSpPr>
        <p:spPr>
          <a:xfrm>
            <a:off x="2528785" y="4484424"/>
            <a:ext cx="264951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9CB2357-4F70-0047-A000-E9A24D938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822078"/>
            <a:ext cx="1885407" cy="1506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FEEDB1-E3A3-BF4E-916F-6376FCEAEEBD}"/>
              </a:ext>
            </a:extLst>
          </p:cNvPr>
          <p:cNvSpPr/>
          <p:nvPr/>
        </p:nvSpPr>
        <p:spPr>
          <a:xfrm>
            <a:off x="8524603" y="4349157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 </a:t>
            </a:r>
            <a:r>
              <a:rPr lang="en-US" dirty="0">
                <a:solidFill>
                  <a:srgbClr val="FF0000"/>
                </a:solidFill>
              </a:rPr>
              <a:t>noise</a:t>
            </a:r>
            <a:r>
              <a:rPr lang="en-US" dirty="0"/>
              <a:t>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77C637-6739-D249-AD43-AA9E6D41E2CD}"/>
              </a:ext>
            </a:extLst>
          </p:cNvPr>
          <p:cNvCxnSpPr/>
          <p:nvPr/>
        </p:nvCxnSpPr>
        <p:spPr>
          <a:xfrm>
            <a:off x="7666773" y="4085863"/>
            <a:ext cx="1809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85D0EC-1DAC-8740-937E-AAA94ABE5F8B}"/>
              </a:ext>
            </a:extLst>
          </p:cNvPr>
          <p:cNvCxnSpPr/>
          <p:nvPr/>
        </p:nvCxnSpPr>
        <p:spPr>
          <a:xfrm>
            <a:off x="7471459" y="4137946"/>
            <a:ext cx="1895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37E675-0E8B-0544-8C9B-3E7FF1FFC96C}"/>
              </a:ext>
            </a:extLst>
          </p:cNvPr>
          <p:cNvCxnSpPr/>
          <p:nvPr/>
        </p:nvCxnSpPr>
        <p:spPr>
          <a:xfrm>
            <a:off x="7288194" y="4533411"/>
            <a:ext cx="1895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12CE83-58AD-F945-8C2E-E44CCFB17823}"/>
              </a:ext>
            </a:extLst>
          </p:cNvPr>
          <p:cNvCxnSpPr/>
          <p:nvPr/>
        </p:nvCxnSpPr>
        <p:spPr>
          <a:xfrm>
            <a:off x="7853551" y="4627937"/>
            <a:ext cx="1895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640691-A374-FD46-9566-D70128BF62DE}"/>
              </a:ext>
            </a:extLst>
          </p:cNvPr>
          <p:cNvCxnSpPr/>
          <p:nvPr/>
        </p:nvCxnSpPr>
        <p:spPr>
          <a:xfrm>
            <a:off x="8229413" y="5116002"/>
            <a:ext cx="1895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4D856F-ABD9-5344-B02C-DA044C9E8C5F}"/>
              </a:ext>
            </a:extLst>
          </p:cNvPr>
          <p:cNvCxnSpPr/>
          <p:nvPr/>
        </p:nvCxnSpPr>
        <p:spPr>
          <a:xfrm>
            <a:off x="8027360" y="5007971"/>
            <a:ext cx="1895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C616E1-F834-324E-A007-5982A513DCBA}"/>
              </a:ext>
            </a:extLst>
          </p:cNvPr>
          <p:cNvCxnSpPr/>
          <p:nvPr/>
        </p:nvCxnSpPr>
        <p:spPr>
          <a:xfrm>
            <a:off x="7090000" y="5050406"/>
            <a:ext cx="1895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FA954967-DD2D-6A43-A2D3-8C9E3C5D3B43}"/>
              </a:ext>
            </a:extLst>
          </p:cNvPr>
          <p:cNvSpPr/>
          <p:nvPr/>
        </p:nvSpPr>
        <p:spPr>
          <a:xfrm>
            <a:off x="9021576" y="3374766"/>
            <a:ext cx="2050869" cy="936809"/>
          </a:xfrm>
          <a:prstGeom prst="wedgeEllipseCallout">
            <a:avLst>
              <a:gd name="adj1" fmla="val -34846"/>
              <a:gd name="adj2" fmla="val 736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How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decide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noise?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84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Guarantee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648200" y="2286000"/>
            <a:ext cx="381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39734"/>
              </p:ext>
            </p:extLst>
          </p:nvPr>
        </p:nvGraphicFramePr>
        <p:xfrm>
          <a:off x="2362200" y="1371600"/>
          <a:ext cx="12954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/>
                        <a:t>Ada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Cathy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Left Arrow 6"/>
          <p:cNvSpPr/>
          <p:nvPr/>
        </p:nvSpPr>
        <p:spPr>
          <a:xfrm>
            <a:off x="4648200" y="1905000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9200" y="1752601"/>
            <a:ext cx="2895600" cy="461665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count(#cancer)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2133601"/>
            <a:ext cx="2590800" cy="461665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+ noise </a:t>
            </a: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/>
        </p:nvGraphicFramePr>
        <p:xfrm>
          <a:off x="2362200" y="3733800"/>
          <a:ext cx="133197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/>
                        <a:t>Ada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Cathy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362200" y="5252835"/>
            <a:ext cx="1295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10001" y="3886200"/>
            <a:ext cx="684803" cy="92333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lvl="0"/>
            <a:r>
              <a:rPr lang="en-US" sz="5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10001" y="1828800"/>
            <a:ext cx="684803" cy="92333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lvl="0"/>
            <a:r>
              <a:rPr lang="en-US" sz="5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724400" y="4419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4724400" y="3886200"/>
            <a:ext cx="3048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5400" y="3810001"/>
            <a:ext cx="2971800" cy="461665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count(#cancer)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29200" y="4191001"/>
            <a:ext cx="2590800" cy="461665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’)  + noise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5400" y="2667001"/>
            <a:ext cx="2895600" cy="461665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4800601"/>
            <a:ext cx="2895600" cy="461665"/>
          </a:xfrm>
          <a:prstGeom prst="rect">
            <a:avLst/>
          </a:prstGeom>
          <a:noFill/>
          <a:ln w="38100"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BC6F9-8D03-2949-80D1-AB14384D0693}"/>
              </a:ext>
            </a:extLst>
          </p:cNvPr>
          <p:cNvSpPr txBox="1"/>
          <p:nvPr/>
        </p:nvSpPr>
        <p:spPr>
          <a:xfrm>
            <a:off x="8763000" y="1794023"/>
            <a:ext cx="263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AA553-4C71-F449-AEF5-830F2DD0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36" y="3035550"/>
            <a:ext cx="3491320" cy="26184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8C5B10-3CA8-A34F-AEFE-8FCA7627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2163355"/>
            <a:ext cx="2194560" cy="7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2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EFDD-1C0A-D747-BC54-CCBFED33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EF8FD3-8776-844F-9309-DF2BEB51E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300" y="1825625"/>
            <a:ext cx="64673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30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6655-423E-C84B-9891-D1E5DE31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84680D7-38DB-0946-AF2D-4436DB08E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324" y="1621132"/>
            <a:ext cx="9666515" cy="49782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CC401A-2299-F446-B84E-ED63A12D8C6F}"/>
              </a:ext>
            </a:extLst>
          </p:cNvPr>
          <p:cNvSpPr txBox="1"/>
          <p:nvPr/>
        </p:nvSpPr>
        <p:spPr>
          <a:xfrm>
            <a:off x="1436914" y="2808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B6D81A8F-CA6B-7242-B7B8-67BDB0B42E92}"/>
              </a:ext>
            </a:extLst>
          </p:cNvPr>
          <p:cNvSpPr/>
          <p:nvPr/>
        </p:nvSpPr>
        <p:spPr>
          <a:xfrm>
            <a:off x="803363" y="2808514"/>
            <a:ext cx="1240971" cy="418012"/>
          </a:xfrm>
          <a:prstGeom prst="wedgeEllipseCallout">
            <a:avLst>
              <a:gd name="adj1" fmla="val 25483"/>
              <a:gd name="adj2" fmla="val 10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675DCF8C-66B3-6E4E-9611-562E98828348}"/>
              </a:ext>
            </a:extLst>
          </p:cNvPr>
          <p:cNvSpPr/>
          <p:nvPr/>
        </p:nvSpPr>
        <p:spPr>
          <a:xfrm>
            <a:off x="3349534" y="1412126"/>
            <a:ext cx="1240971" cy="418012"/>
          </a:xfrm>
          <a:prstGeom prst="wedgeEllipseCallout">
            <a:avLst>
              <a:gd name="adj1" fmla="val 8641"/>
              <a:gd name="adj2" fmla="val 1093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FFC05436-07D5-CF43-8CA1-9A30386679F0}"/>
              </a:ext>
            </a:extLst>
          </p:cNvPr>
          <p:cNvSpPr/>
          <p:nvPr/>
        </p:nvSpPr>
        <p:spPr>
          <a:xfrm>
            <a:off x="6438900" y="2390502"/>
            <a:ext cx="1240971" cy="418012"/>
          </a:xfrm>
          <a:prstGeom prst="wedgeEllipseCallout">
            <a:avLst>
              <a:gd name="adj1" fmla="val -15043"/>
              <a:gd name="adj2" fmla="val 1367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2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A11E-9A4E-4B4E-ACCC-DEEC1E8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Google Reveals the 10 Worst Password Ideas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4C8B5-6704-4640-8B11-835C25C6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Pet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notable date, such as a </a:t>
            </a:r>
            <a:r>
              <a:rPr lang="en-US" dirty="0">
                <a:solidFill>
                  <a:srgbClr val="FF0000"/>
                </a:solidFill>
              </a:rPr>
              <a:t>wedding anniversary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family member’s </a:t>
            </a:r>
            <a:r>
              <a:rPr lang="en-US" dirty="0">
                <a:solidFill>
                  <a:srgbClr val="FF0000"/>
                </a:solidFill>
              </a:rPr>
              <a:t>birthday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Your child’s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Another family member’s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Your </a:t>
            </a:r>
            <a:r>
              <a:rPr lang="en-US" dirty="0">
                <a:solidFill>
                  <a:srgbClr val="FF0000"/>
                </a:solidFill>
              </a:rPr>
              <a:t>birthplace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favorite holiday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Something related to your </a:t>
            </a:r>
            <a:r>
              <a:rPr lang="en-US" dirty="0">
                <a:solidFill>
                  <a:srgbClr val="FF0000"/>
                </a:solidFill>
              </a:rPr>
              <a:t>favorite sports team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name of a significant other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word “Password”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C37CC-6BAD-B04C-B133-EDE3836ACFDD}"/>
              </a:ext>
            </a:extLst>
          </p:cNvPr>
          <p:cNvSpPr/>
          <p:nvPr/>
        </p:nvSpPr>
        <p:spPr>
          <a:xfrm>
            <a:off x="4914900" y="6458860"/>
            <a:ext cx="7277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techland.time.com</a:t>
            </a:r>
            <a:r>
              <a:rPr lang="en-US" sz="1200" dirty="0"/>
              <a:t>/2013/08/08/google-reveals-the-10-worst-password-ideas/?</a:t>
            </a:r>
            <a:r>
              <a:rPr lang="en-US" sz="1200" dirty="0" err="1"/>
              <a:t>iid</a:t>
            </a:r>
            <a:r>
              <a:rPr lang="en-US" sz="1200" dirty="0"/>
              <a:t>=biz-article-mostpop2</a:t>
            </a:r>
          </a:p>
        </p:txBody>
      </p:sp>
    </p:spTree>
    <p:extLst>
      <p:ext uri="{BB962C8B-B14F-4D97-AF65-F5344CB8AC3E}">
        <p14:creationId xmlns:p14="http://schemas.microsoft.com/office/powerpoint/2010/main" val="118610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73E2-BD19-CA42-A17F-4E6730F8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Preserving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38BEE7-4B8C-A641-8980-DB7DB2F1C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0" y="1594230"/>
            <a:ext cx="6657976" cy="5084990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3AD661EE-96F0-EA40-8D7B-2F1C77B2220F}"/>
              </a:ext>
            </a:extLst>
          </p:cNvPr>
          <p:cNvSpPr/>
          <p:nvPr/>
        </p:nvSpPr>
        <p:spPr>
          <a:xfrm>
            <a:off x="4100649" y="1481682"/>
            <a:ext cx="1240971" cy="418012"/>
          </a:xfrm>
          <a:prstGeom prst="wedgeEllipseCallout">
            <a:avLst>
              <a:gd name="adj1" fmla="val 44168"/>
              <a:gd name="adj2" fmla="val 9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ED4F6336-BB1A-BA49-BF45-804FB92FE121}"/>
              </a:ext>
            </a:extLst>
          </p:cNvPr>
          <p:cNvSpPr/>
          <p:nvPr/>
        </p:nvSpPr>
        <p:spPr>
          <a:xfrm>
            <a:off x="7551420" y="2254567"/>
            <a:ext cx="1240971" cy="418012"/>
          </a:xfrm>
          <a:prstGeom prst="wedgeEllipseCallout">
            <a:avLst>
              <a:gd name="adj1" fmla="val -29517"/>
              <a:gd name="adj2" fmla="val 1132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72ED4674-7297-404B-BD4C-FE20CC806D9F}"/>
              </a:ext>
            </a:extLst>
          </p:cNvPr>
          <p:cNvSpPr/>
          <p:nvPr/>
        </p:nvSpPr>
        <p:spPr>
          <a:xfrm>
            <a:off x="8792391" y="5591039"/>
            <a:ext cx="1240971" cy="418012"/>
          </a:xfrm>
          <a:prstGeom prst="wedgeEllipseCallout">
            <a:avLst>
              <a:gd name="adj1" fmla="val -42675"/>
              <a:gd name="adj2" fmla="val 9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788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4A8E-DFAE-6A46-8A4D-67B5BD4F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BA3A7-D2BD-1343-803D-CAF962D0C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8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1F76-B235-4649-B8C7-582DCC94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B46B-F0A2-D94C-9B09-762FFD30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genes, gene products, variants, phenotypes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F9193-31E5-A04D-AC67-4E0AA047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64" y="2433075"/>
            <a:ext cx="8065124" cy="31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9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C8F6-1FD7-704C-A93E-10C3C279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794C5-D602-644F-AAF6-29DB8D7F7926}"/>
              </a:ext>
            </a:extLst>
          </p:cNvPr>
          <p:cNvSpPr txBox="1"/>
          <p:nvPr/>
        </p:nvSpPr>
        <p:spPr>
          <a:xfrm>
            <a:off x="6096000" y="1690688"/>
            <a:ext cx="5198346" cy="3220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Can’t be changed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 only yourself, but also your family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Related with your health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F0627D-462F-194A-B81D-615166A86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762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0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A69D-4142-8948-93E3-949BBDC8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care about genetic privacy?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4FA816C-BF12-4B42-9A81-166E1BFBC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766" y="1468267"/>
            <a:ext cx="7028467" cy="498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5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8146-56C8-0242-B769-7ED62898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102D-2B4B-A142-B3F2-485F741B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defRPr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 tracing attacks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dentify a specific individual by their genetic sequence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defRPr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disclosure attacks via DNA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propensity for specific diseases or immediate or distant ancestry.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defRPr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Completion attacks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omplet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genetic information from partial data</a:t>
            </a: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AB1AC7E-7091-2743-9146-91D0BA54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0258" y="6311900"/>
            <a:ext cx="86340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Erlich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Yaniv, and Arvind Narayanan. "Routes for breaching and protecting genetic privacy." </a:t>
            </a:r>
            <a:r>
              <a:rPr lang="en-US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Reviews Genetics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15.6 (2014): 409.</a:t>
            </a:r>
          </a:p>
        </p:txBody>
      </p:sp>
    </p:spTree>
    <p:extLst>
      <p:ext uri="{BB962C8B-B14F-4D97-AF65-F5344CB8AC3E}">
        <p14:creationId xmlns:p14="http://schemas.microsoft.com/office/powerpoint/2010/main" val="371408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40D1FC9C-45AF-0C46-B9E0-71A6C949F11C}"/>
              </a:ext>
            </a:extLst>
          </p:cNvPr>
          <p:cNvSpPr txBox="1"/>
          <p:nvPr/>
        </p:nvSpPr>
        <p:spPr>
          <a:xfrm>
            <a:off x="772365" y="163199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Genomic Data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5CA92D-23B4-8840-A3BC-1E3497E58AFB}"/>
              </a:ext>
            </a:extLst>
          </p:cNvPr>
          <p:cNvSpPr/>
          <p:nvPr/>
        </p:nvSpPr>
        <p:spPr>
          <a:xfrm>
            <a:off x="233651" y="576372"/>
            <a:ext cx="2834640" cy="5949764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AF8CFF-842C-944F-B121-3E08055238FB}"/>
              </a:ext>
            </a:extLst>
          </p:cNvPr>
          <p:cNvSpPr txBox="1"/>
          <p:nvPr/>
        </p:nvSpPr>
        <p:spPr>
          <a:xfrm>
            <a:off x="420155" y="609312"/>
            <a:ext cx="246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Private/Controlled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9E212C-B9D7-734D-ABD1-6F47CEF46486}"/>
              </a:ext>
            </a:extLst>
          </p:cNvPr>
          <p:cNvSpPr txBox="1"/>
          <p:nvPr/>
        </p:nvSpPr>
        <p:spPr>
          <a:xfrm>
            <a:off x="438356" y="3318554"/>
            <a:ext cx="242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487390-AED9-5F4C-8C16-F0AFABDF7012}"/>
              </a:ext>
            </a:extLst>
          </p:cNvPr>
          <p:cNvCxnSpPr>
            <a:cxnSpLocks/>
          </p:cNvCxnSpPr>
          <p:nvPr/>
        </p:nvCxnSpPr>
        <p:spPr>
          <a:xfrm flipV="1">
            <a:off x="233651" y="3337866"/>
            <a:ext cx="2834640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lded Corner 41">
            <a:extLst>
              <a:ext uri="{FF2B5EF4-FFF2-40B4-BE49-F238E27FC236}">
                <a16:creationId xmlns:a16="http://schemas.microsoft.com/office/drawing/2014/main" id="{19FA3703-E754-0640-B18C-2C6E19886528}"/>
              </a:ext>
            </a:extLst>
          </p:cNvPr>
          <p:cNvSpPr/>
          <p:nvPr/>
        </p:nvSpPr>
        <p:spPr>
          <a:xfrm>
            <a:off x="843465" y="974921"/>
            <a:ext cx="1615012" cy="320040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dbGaP</a:t>
            </a:r>
            <a:endParaRPr lang="en-US" sz="16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Folded Corner 42">
            <a:extLst>
              <a:ext uri="{FF2B5EF4-FFF2-40B4-BE49-F238E27FC236}">
                <a16:creationId xmlns:a16="http://schemas.microsoft.com/office/drawing/2014/main" id="{2AB97E0E-E872-384C-B23D-3775AF16723F}"/>
              </a:ext>
            </a:extLst>
          </p:cNvPr>
          <p:cNvSpPr/>
          <p:nvPr/>
        </p:nvSpPr>
        <p:spPr>
          <a:xfrm>
            <a:off x="843465" y="1363686"/>
            <a:ext cx="1615012" cy="320040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EBI</a:t>
            </a:r>
          </a:p>
        </p:txBody>
      </p:sp>
      <p:sp>
        <p:nvSpPr>
          <p:cNvPr id="44" name="Folded Corner 43">
            <a:extLst>
              <a:ext uri="{FF2B5EF4-FFF2-40B4-BE49-F238E27FC236}">
                <a16:creationId xmlns:a16="http://schemas.microsoft.com/office/drawing/2014/main" id="{BC8D9DF6-1CF6-DD41-933F-D0DA9F8ABCD9}"/>
              </a:ext>
            </a:extLst>
          </p:cNvPr>
          <p:cNvSpPr/>
          <p:nvPr/>
        </p:nvSpPr>
        <p:spPr>
          <a:xfrm>
            <a:off x="843465" y="1752451"/>
            <a:ext cx="1615012" cy="320040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Biobanks</a:t>
            </a:r>
          </a:p>
        </p:txBody>
      </p:sp>
      <p:sp>
        <p:nvSpPr>
          <p:cNvPr id="45" name="Folded Corner 44">
            <a:extLst>
              <a:ext uri="{FF2B5EF4-FFF2-40B4-BE49-F238E27FC236}">
                <a16:creationId xmlns:a16="http://schemas.microsoft.com/office/drawing/2014/main" id="{7F802F3F-A704-0B4C-AC3F-8689BD46CE59}"/>
              </a:ext>
            </a:extLst>
          </p:cNvPr>
          <p:cNvSpPr/>
          <p:nvPr/>
        </p:nvSpPr>
        <p:spPr>
          <a:xfrm>
            <a:off x="843465" y="2141216"/>
            <a:ext cx="1615012" cy="320040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Hospitals</a:t>
            </a:r>
          </a:p>
        </p:txBody>
      </p:sp>
      <p:sp>
        <p:nvSpPr>
          <p:cNvPr id="46" name="Folded Corner 45">
            <a:extLst>
              <a:ext uri="{FF2B5EF4-FFF2-40B4-BE49-F238E27FC236}">
                <a16:creationId xmlns:a16="http://schemas.microsoft.com/office/drawing/2014/main" id="{5B827CF1-42F2-A742-82DD-410FD98C15C2}"/>
              </a:ext>
            </a:extLst>
          </p:cNvPr>
          <p:cNvSpPr/>
          <p:nvPr/>
        </p:nvSpPr>
        <p:spPr>
          <a:xfrm>
            <a:off x="843465" y="3689448"/>
            <a:ext cx="1615012" cy="32004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HapMap</a:t>
            </a:r>
            <a:endParaRPr lang="en-US" sz="16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AA847321-8370-B845-A930-B9E26AC9243C}"/>
              </a:ext>
            </a:extLst>
          </p:cNvPr>
          <p:cNvSpPr/>
          <p:nvPr/>
        </p:nvSpPr>
        <p:spPr>
          <a:xfrm>
            <a:off x="843465" y="4094143"/>
            <a:ext cx="1615012" cy="32004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1000GP</a:t>
            </a:r>
          </a:p>
        </p:txBody>
      </p:sp>
      <p:sp>
        <p:nvSpPr>
          <p:cNvPr id="48" name="Folded Corner 47">
            <a:extLst>
              <a:ext uri="{FF2B5EF4-FFF2-40B4-BE49-F238E27FC236}">
                <a16:creationId xmlns:a16="http://schemas.microsoft.com/office/drawing/2014/main" id="{C5DC92DC-076D-6148-BB87-F8A7737D4B94}"/>
              </a:ext>
            </a:extLst>
          </p:cNvPr>
          <p:cNvSpPr/>
          <p:nvPr/>
        </p:nvSpPr>
        <p:spPr>
          <a:xfrm>
            <a:off x="843465" y="4498838"/>
            <a:ext cx="1615012" cy="32004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HGDP</a:t>
            </a:r>
          </a:p>
        </p:txBody>
      </p:sp>
      <p:sp>
        <p:nvSpPr>
          <p:cNvPr id="49" name="Folded Corner 48">
            <a:extLst>
              <a:ext uri="{FF2B5EF4-FFF2-40B4-BE49-F238E27FC236}">
                <a16:creationId xmlns:a16="http://schemas.microsoft.com/office/drawing/2014/main" id="{0DCFDE28-6C67-284C-B0D4-C74285D7F5F3}"/>
              </a:ext>
            </a:extLst>
          </p:cNvPr>
          <p:cNvSpPr/>
          <p:nvPr/>
        </p:nvSpPr>
        <p:spPr>
          <a:xfrm>
            <a:off x="843465" y="4903533"/>
            <a:ext cx="1615012" cy="32004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SGDP</a:t>
            </a:r>
          </a:p>
        </p:txBody>
      </p:sp>
      <p:sp>
        <p:nvSpPr>
          <p:cNvPr id="50" name="Folded Corner 49">
            <a:extLst>
              <a:ext uri="{FF2B5EF4-FFF2-40B4-BE49-F238E27FC236}">
                <a16:creationId xmlns:a16="http://schemas.microsoft.com/office/drawing/2014/main" id="{3952977E-0CCD-5147-9022-F93229969688}"/>
              </a:ext>
            </a:extLst>
          </p:cNvPr>
          <p:cNvSpPr/>
          <p:nvPr/>
        </p:nvSpPr>
        <p:spPr>
          <a:xfrm>
            <a:off x="843465" y="5308228"/>
            <a:ext cx="1615012" cy="32004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openSNP</a:t>
            </a:r>
            <a:endParaRPr lang="en-US" sz="16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Folded Corner 50">
            <a:extLst>
              <a:ext uri="{FF2B5EF4-FFF2-40B4-BE49-F238E27FC236}">
                <a16:creationId xmlns:a16="http://schemas.microsoft.com/office/drawing/2014/main" id="{22945E9B-C52C-2C41-A0F4-CF55B59BD4E8}"/>
              </a:ext>
            </a:extLst>
          </p:cNvPr>
          <p:cNvSpPr/>
          <p:nvPr/>
        </p:nvSpPr>
        <p:spPr>
          <a:xfrm>
            <a:off x="843465" y="5712923"/>
            <a:ext cx="1615012" cy="32004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HGP</a:t>
            </a:r>
          </a:p>
        </p:txBody>
      </p:sp>
      <p:sp>
        <p:nvSpPr>
          <p:cNvPr id="52" name="Folded Corner 51">
            <a:extLst>
              <a:ext uri="{FF2B5EF4-FFF2-40B4-BE49-F238E27FC236}">
                <a16:creationId xmlns:a16="http://schemas.microsoft.com/office/drawing/2014/main" id="{522EACD1-1D4A-C649-93E6-56C38FFEF11A}"/>
              </a:ext>
            </a:extLst>
          </p:cNvPr>
          <p:cNvSpPr/>
          <p:nvPr/>
        </p:nvSpPr>
        <p:spPr>
          <a:xfrm>
            <a:off x="541989" y="6117616"/>
            <a:ext cx="2217964" cy="32004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GWAS catalog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BD35B9-935E-3842-B281-AFB417A617C4}"/>
              </a:ext>
            </a:extLst>
          </p:cNvPr>
          <p:cNvSpPr/>
          <p:nvPr/>
        </p:nvSpPr>
        <p:spPr>
          <a:xfrm>
            <a:off x="3489007" y="576371"/>
            <a:ext cx="3898406" cy="5943701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16BB10-9D68-9447-A97D-050AB26265FE}"/>
              </a:ext>
            </a:extLst>
          </p:cNvPr>
          <p:cNvSpPr txBox="1"/>
          <p:nvPr/>
        </p:nvSpPr>
        <p:spPr>
          <a:xfrm>
            <a:off x="4096714" y="163199"/>
            <a:ext cx="2081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Breaches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3EC2C-13C9-774A-A136-582BFE0CDD1D}"/>
              </a:ext>
            </a:extLst>
          </p:cNvPr>
          <p:cNvSpPr txBox="1"/>
          <p:nvPr/>
        </p:nvSpPr>
        <p:spPr>
          <a:xfrm>
            <a:off x="3460035" y="766245"/>
            <a:ext cx="141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 attack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F7727-C2A6-0246-BA4C-EEF87B2A406E}"/>
              </a:ext>
            </a:extLst>
          </p:cNvPr>
          <p:cNvSpPr txBox="1"/>
          <p:nvPr/>
        </p:nvSpPr>
        <p:spPr>
          <a:xfrm>
            <a:off x="4756734" y="766245"/>
            <a:ext cx="1147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Trait attack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E849FAD-C385-A149-ACEF-A0A2B695FC71}"/>
              </a:ext>
            </a:extLst>
          </p:cNvPr>
          <p:cNvSpPr/>
          <p:nvPr/>
        </p:nvSpPr>
        <p:spPr>
          <a:xfrm>
            <a:off x="7811082" y="564983"/>
            <a:ext cx="4143572" cy="5961152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483BBE-F0A2-7646-9D31-5DEB14EE3248}"/>
              </a:ext>
            </a:extLst>
          </p:cNvPr>
          <p:cNvSpPr txBox="1"/>
          <p:nvPr/>
        </p:nvSpPr>
        <p:spPr>
          <a:xfrm>
            <a:off x="8239397" y="583872"/>
            <a:ext cx="32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Ethics/Regulations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E8F521-DBDC-8C45-8A61-C0C9BF5279DC}"/>
              </a:ext>
            </a:extLst>
          </p:cNvPr>
          <p:cNvSpPr txBox="1"/>
          <p:nvPr/>
        </p:nvSpPr>
        <p:spPr>
          <a:xfrm>
            <a:off x="8398063" y="2724729"/>
            <a:ext cx="297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Privacy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059DADB-9D35-DE49-8289-8C86526D5A03}"/>
              </a:ext>
            </a:extLst>
          </p:cNvPr>
          <p:cNvCxnSpPr>
            <a:cxnSpLocks/>
          </p:cNvCxnSpPr>
          <p:nvPr/>
        </p:nvCxnSpPr>
        <p:spPr>
          <a:xfrm>
            <a:off x="7818116" y="2646159"/>
            <a:ext cx="4136538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0AC693A7-C80F-5D45-B14D-60B094923607}"/>
              </a:ext>
            </a:extLst>
          </p:cNvPr>
          <p:cNvSpPr/>
          <p:nvPr/>
        </p:nvSpPr>
        <p:spPr>
          <a:xfrm>
            <a:off x="8104088" y="1023138"/>
            <a:ext cx="3564594" cy="33248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  <a:r>
              <a:rPr lang="zh-CN" alt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en-US" sz="16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212F95CA-A36B-2346-AA5F-C65197C71E27}"/>
              </a:ext>
            </a:extLst>
          </p:cNvPr>
          <p:cNvSpPr/>
          <p:nvPr/>
        </p:nvSpPr>
        <p:spPr>
          <a:xfrm>
            <a:off x="8104088" y="1565418"/>
            <a:ext cx="3564594" cy="837125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Insurance Portability and Accountability Act (HIPAA) Breaches</a:t>
            </a:r>
            <a:r>
              <a:rPr lang="en-US" sz="1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(1996)</a:t>
            </a:r>
          </a:p>
        </p:txBody>
      </p:sp>
      <p:sp>
        <p:nvSpPr>
          <p:cNvPr id="63" name="Folded Corner 62">
            <a:extLst>
              <a:ext uri="{FF2B5EF4-FFF2-40B4-BE49-F238E27FC236}">
                <a16:creationId xmlns:a16="http://schemas.microsoft.com/office/drawing/2014/main" id="{CF660B3C-2321-8946-A146-2D5AF783758E}"/>
              </a:ext>
            </a:extLst>
          </p:cNvPr>
          <p:cNvSpPr/>
          <p:nvPr/>
        </p:nvSpPr>
        <p:spPr>
          <a:xfrm>
            <a:off x="8104088" y="3272669"/>
            <a:ext cx="3564595" cy="33248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GWAS logistic regression</a:t>
            </a:r>
          </a:p>
        </p:txBody>
      </p:sp>
      <p:sp>
        <p:nvSpPr>
          <p:cNvPr id="64" name="Folded Corner 63">
            <a:extLst>
              <a:ext uri="{FF2B5EF4-FFF2-40B4-BE49-F238E27FC236}">
                <a16:creationId xmlns:a16="http://schemas.microsoft.com/office/drawing/2014/main" id="{912A50EB-F3FC-E34F-8B60-C1879FDE30F3}"/>
              </a:ext>
            </a:extLst>
          </p:cNvPr>
          <p:cNvSpPr/>
          <p:nvPr/>
        </p:nvSpPr>
        <p:spPr>
          <a:xfrm>
            <a:off x="8104088" y="3909286"/>
            <a:ext cx="3564594" cy="376748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statistical models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4B866F-D8AC-CD49-ADE6-5BAE1B0E195B}"/>
              </a:ext>
            </a:extLst>
          </p:cNvPr>
          <p:cNvSpPr txBox="1"/>
          <p:nvPr/>
        </p:nvSpPr>
        <p:spPr>
          <a:xfrm>
            <a:off x="8775248" y="163199"/>
            <a:ext cx="2222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Protection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F76180B-01B1-8742-8195-29944CAB17A3}"/>
              </a:ext>
            </a:extLst>
          </p:cNvPr>
          <p:cNvCxnSpPr>
            <a:cxnSpLocks/>
          </p:cNvCxnSpPr>
          <p:nvPr/>
        </p:nvCxnSpPr>
        <p:spPr>
          <a:xfrm>
            <a:off x="7818532" y="4510995"/>
            <a:ext cx="4135706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076FC96-E92C-804C-B101-38EF4B1F4A05}"/>
              </a:ext>
            </a:extLst>
          </p:cNvPr>
          <p:cNvSpPr txBox="1"/>
          <p:nvPr/>
        </p:nvSpPr>
        <p:spPr>
          <a:xfrm>
            <a:off x="8398063" y="4636229"/>
            <a:ext cx="297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</a:p>
        </p:txBody>
      </p:sp>
      <p:sp>
        <p:nvSpPr>
          <p:cNvPr id="68" name="Folded Corner 67">
            <a:extLst>
              <a:ext uri="{FF2B5EF4-FFF2-40B4-BE49-F238E27FC236}">
                <a16:creationId xmlns:a16="http://schemas.microsoft.com/office/drawing/2014/main" id="{309180B9-CC81-EE4D-B7DC-792C94207A1E}"/>
              </a:ext>
            </a:extLst>
          </p:cNvPr>
          <p:cNvSpPr/>
          <p:nvPr/>
        </p:nvSpPr>
        <p:spPr>
          <a:xfrm>
            <a:off x="8104088" y="5236910"/>
            <a:ext cx="3564594" cy="332480"/>
          </a:xfrm>
          <a:prstGeom prst="foldedCorner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Homographic encryption</a:t>
            </a:r>
          </a:p>
        </p:txBody>
      </p:sp>
      <p:sp>
        <p:nvSpPr>
          <p:cNvPr id="71" name="Folded Corner 70">
            <a:extLst>
              <a:ext uri="{FF2B5EF4-FFF2-40B4-BE49-F238E27FC236}">
                <a16:creationId xmlns:a16="http://schemas.microsoft.com/office/drawing/2014/main" id="{4893C166-5791-574C-9C2A-399222775C1D}"/>
              </a:ext>
            </a:extLst>
          </p:cNvPr>
          <p:cNvSpPr/>
          <p:nvPr/>
        </p:nvSpPr>
        <p:spPr>
          <a:xfrm>
            <a:off x="8104088" y="5890123"/>
            <a:ext cx="3564594" cy="332480"/>
          </a:xfrm>
          <a:prstGeom prst="foldedCorner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multiparty computation</a:t>
            </a:r>
          </a:p>
        </p:txBody>
      </p:sp>
      <p:sp>
        <p:nvSpPr>
          <p:cNvPr id="72" name="Left-Right Arrow 71">
            <a:extLst>
              <a:ext uri="{FF2B5EF4-FFF2-40B4-BE49-F238E27FC236}">
                <a16:creationId xmlns:a16="http://schemas.microsoft.com/office/drawing/2014/main" id="{9488D262-4B6B-8F48-B319-D462D391B6E1}"/>
              </a:ext>
            </a:extLst>
          </p:cNvPr>
          <p:cNvSpPr/>
          <p:nvPr/>
        </p:nvSpPr>
        <p:spPr>
          <a:xfrm>
            <a:off x="7414073" y="3520686"/>
            <a:ext cx="369295" cy="27642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6B8498-60BA-FA48-8960-14195AE61B95}"/>
              </a:ext>
            </a:extLst>
          </p:cNvPr>
          <p:cNvSpPr txBox="1"/>
          <p:nvPr/>
        </p:nvSpPr>
        <p:spPr>
          <a:xfrm>
            <a:off x="3947919" y="1003998"/>
            <a:ext cx="289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Genotypes and Statistics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85A4E9-1CEE-1E43-A281-9935E3F31641}"/>
              </a:ext>
            </a:extLst>
          </p:cNvPr>
          <p:cNvSpPr txBox="1"/>
          <p:nvPr/>
        </p:nvSpPr>
        <p:spPr>
          <a:xfrm>
            <a:off x="4287060" y="4279630"/>
            <a:ext cx="222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 and Metadata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43F3A1-2566-0B43-AECF-717F49E44DDF}"/>
              </a:ext>
            </a:extLst>
          </p:cNvPr>
          <p:cNvCxnSpPr>
            <a:cxnSpLocks/>
          </p:cNvCxnSpPr>
          <p:nvPr/>
        </p:nvCxnSpPr>
        <p:spPr>
          <a:xfrm>
            <a:off x="3491399" y="1065741"/>
            <a:ext cx="3893385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631078D-8E6F-554F-A1B4-B34D9F6F1D4F}"/>
              </a:ext>
            </a:extLst>
          </p:cNvPr>
          <p:cNvCxnSpPr>
            <a:cxnSpLocks/>
          </p:cNvCxnSpPr>
          <p:nvPr/>
        </p:nvCxnSpPr>
        <p:spPr>
          <a:xfrm>
            <a:off x="3477751" y="4293193"/>
            <a:ext cx="3907033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D2F41BB-3E13-2B4F-8128-08636DBF47AE}"/>
              </a:ext>
            </a:extLst>
          </p:cNvPr>
          <p:cNvSpPr txBox="1"/>
          <p:nvPr/>
        </p:nvSpPr>
        <p:spPr>
          <a:xfrm>
            <a:off x="5080659" y="4609647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Wheeler 2008</a:t>
            </a:r>
          </a:p>
        </p:txBody>
      </p:sp>
      <p:sp>
        <p:nvSpPr>
          <p:cNvPr id="35" name="Isosceles Triangle 46">
            <a:extLst>
              <a:ext uri="{FF2B5EF4-FFF2-40B4-BE49-F238E27FC236}">
                <a16:creationId xmlns:a16="http://schemas.microsoft.com/office/drawing/2014/main" id="{7114EA49-4506-4D4D-A481-A2662F71EE49}"/>
              </a:ext>
            </a:extLst>
          </p:cNvPr>
          <p:cNvSpPr/>
          <p:nvPr/>
        </p:nvSpPr>
        <p:spPr>
          <a:xfrm>
            <a:off x="4188129" y="4699391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63E807-F9B0-054E-8C90-043F7118660A}"/>
              </a:ext>
            </a:extLst>
          </p:cNvPr>
          <p:cNvSpPr txBox="1"/>
          <p:nvPr/>
        </p:nvSpPr>
        <p:spPr>
          <a:xfrm>
            <a:off x="5080659" y="5239829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Gymrek</a:t>
            </a:r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F69B5-C93A-E241-846B-ED5BA3840A22}"/>
              </a:ext>
            </a:extLst>
          </p:cNvPr>
          <p:cNvSpPr/>
          <p:nvPr/>
        </p:nvSpPr>
        <p:spPr>
          <a:xfrm>
            <a:off x="3750157" y="5285549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Isosceles Triangle 46">
            <a:extLst>
              <a:ext uri="{FF2B5EF4-FFF2-40B4-BE49-F238E27FC236}">
                <a16:creationId xmlns:a16="http://schemas.microsoft.com/office/drawing/2014/main" id="{8EE39FF3-BC76-AB4F-9F4B-6C2B3F103C40}"/>
              </a:ext>
            </a:extLst>
          </p:cNvPr>
          <p:cNvSpPr/>
          <p:nvPr/>
        </p:nvSpPr>
        <p:spPr>
          <a:xfrm>
            <a:off x="5193571" y="635476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43AB64-0F18-AF46-80B1-3AB1EAE8795A}"/>
              </a:ext>
            </a:extLst>
          </p:cNvPr>
          <p:cNvSpPr/>
          <p:nvPr/>
        </p:nvSpPr>
        <p:spPr>
          <a:xfrm>
            <a:off x="4029019" y="635476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E61FF-7CFC-FD48-A050-1F07A23D636E}"/>
              </a:ext>
            </a:extLst>
          </p:cNvPr>
          <p:cNvSpPr txBox="1"/>
          <p:nvPr/>
        </p:nvSpPr>
        <p:spPr>
          <a:xfrm>
            <a:off x="3938320" y="5862982"/>
            <a:ext cx="291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 and Statistics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320AFC-1E20-EF4E-93A5-75C0A51CE0E7}"/>
              </a:ext>
            </a:extLst>
          </p:cNvPr>
          <p:cNvCxnSpPr>
            <a:cxnSpLocks/>
          </p:cNvCxnSpPr>
          <p:nvPr/>
        </p:nvCxnSpPr>
        <p:spPr>
          <a:xfrm>
            <a:off x="3477751" y="5895346"/>
            <a:ext cx="3907033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7BC86D-47DC-D04F-B40A-58BD51BFE39F}"/>
              </a:ext>
            </a:extLst>
          </p:cNvPr>
          <p:cNvSpPr txBox="1"/>
          <p:nvPr/>
        </p:nvSpPr>
        <p:spPr>
          <a:xfrm>
            <a:off x="5080659" y="6177862"/>
            <a:ext cx="2018214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Harmanci</a:t>
            </a:r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</a:p>
        </p:txBody>
      </p:sp>
      <p:sp>
        <p:nvSpPr>
          <p:cNvPr id="18" name="Isosceles Triangle 46">
            <a:extLst>
              <a:ext uri="{FF2B5EF4-FFF2-40B4-BE49-F238E27FC236}">
                <a16:creationId xmlns:a16="http://schemas.microsoft.com/office/drawing/2014/main" id="{F1451FCD-6A91-C345-9207-523A9AF97771}"/>
              </a:ext>
            </a:extLst>
          </p:cNvPr>
          <p:cNvSpPr/>
          <p:nvPr/>
        </p:nvSpPr>
        <p:spPr>
          <a:xfrm>
            <a:off x="4188129" y="6223582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A8186D-6345-164C-9FD1-8C7D7494CA44}"/>
              </a:ext>
            </a:extLst>
          </p:cNvPr>
          <p:cNvSpPr/>
          <p:nvPr/>
        </p:nvSpPr>
        <p:spPr>
          <a:xfrm>
            <a:off x="3750157" y="6223582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34AE6-6976-0240-B921-C327FE634845}"/>
              </a:ext>
            </a:extLst>
          </p:cNvPr>
          <p:cNvSpPr txBox="1"/>
          <p:nvPr/>
        </p:nvSpPr>
        <p:spPr>
          <a:xfrm>
            <a:off x="5080659" y="3973505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2019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3D80AD-96A1-024F-A0EA-7E2ED1C6674A}"/>
              </a:ext>
            </a:extLst>
          </p:cNvPr>
          <p:cNvSpPr/>
          <p:nvPr/>
        </p:nvSpPr>
        <p:spPr>
          <a:xfrm>
            <a:off x="3750157" y="4019225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05A1F-DC62-7F48-A6E0-FA169AE028C1}"/>
              </a:ext>
            </a:extLst>
          </p:cNvPr>
          <p:cNvSpPr txBox="1"/>
          <p:nvPr/>
        </p:nvSpPr>
        <p:spPr>
          <a:xfrm>
            <a:off x="5080659" y="5554920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Erlich</a:t>
            </a:r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3A963-08AE-6247-9625-54CCDDA27935}"/>
              </a:ext>
            </a:extLst>
          </p:cNvPr>
          <p:cNvSpPr/>
          <p:nvPr/>
        </p:nvSpPr>
        <p:spPr>
          <a:xfrm>
            <a:off x="3750157" y="5600640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411A4-3069-7647-888E-AC5D00606000}"/>
              </a:ext>
            </a:extLst>
          </p:cNvPr>
          <p:cNvSpPr txBox="1"/>
          <p:nvPr/>
        </p:nvSpPr>
        <p:spPr>
          <a:xfrm>
            <a:off x="5080659" y="4924738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Goodrich 2009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C4C729-7588-D945-B75F-2FF13C1A6362}"/>
              </a:ext>
            </a:extLst>
          </p:cNvPr>
          <p:cNvSpPr/>
          <p:nvPr/>
        </p:nvSpPr>
        <p:spPr>
          <a:xfrm>
            <a:off x="3750157" y="4970458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D25765-E092-0B40-8A9D-2ECD9C3ECE17}"/>
              </a:ext>
            </a:extLst>
          </p:cNvPr>
          <p:cNvSpPr txBox="1"/>
          <p:nvPr/>
        </p:nvSpPr>
        <p:spPr>
          <a:xfrm>
            <a:off x="5080659" y="1706253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Homer 2008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18182A5-30F1-3A4E-A8CB-1824DB708C2E}"/>
              </a:ext>
            </a:extLst>
          </p:cNvPr>
          <p:cNvSpPr/>
          <p:nvPr/>
        </p:nvSpPr>
        <p:spPr>
          <a:xfrm>
            <a:off x="3750157" y="1751973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Isosceles Triangle 46">
            <a:extLst>
              <a:ext uri="{FF2B5EF4-FFF2-40B4-BE49-F238E27FC236}">
                <a16:creationId xmlns:a16="http://schemas.microsoft.com/office/drawing/2014/main" id="{2F5030E7-A002-2245-A335-A52AE5222847}"/>
              </a:ext>
            </a:extLst>
          </p:cNvPr>
          <p:cNvSpPr/>
          <p:nvPr/>
        </p:nvSpPr>
        <p:spPr>
          <a:xfrm>
            <a:off x="4188129" y="1751973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9C747FA-4ACD-4646-9E3E-AC723C62A326}"/>
              </a:ext>
            </a:extLst>
          </p:cNvPr>
          <p:cNvSpPr txBox="1"/>
          <p:nvPr/>
        </p:nvSpPr>
        <p:spPr>
          <a:xfrm>
            <a:off x="5080659" y="2022713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 2009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F74CA01-4BA3-C145-9902-99A69CD3AAB1}"/>
              </a:ext>
            </a:extLst>
          </p:cNvPr>
          <p:cNvSpPr/>
          <p:nvPr/>
        </p:nvSpPr>
        <p:spPr>
          <a:xfrm>
            <a:off x="3750157" y="2068433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Isosceles Triangle 46">
            <a:extLst>
              <a:ext uri="{FF2B5EF4-FFF2-40B4-BE49-F238E27FC236}">
                <a16:creationId xmlns:a16="http://schemas.microsoft.com/office/drawing/2014/main" id="{D8DBAE6A-E594-8648-B376-E2D5C6C222B3}"/>
              </a:ext>
            </a:extLst>
          </p:cNvPr>
          <p:cNvSpPr/>
          <p:nvPr/>
        </p:nvSpPr>
        <p:spPr>
          <a:xfrm>
            <a:off x="4188129" y="2068433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9D39B8-3282-5242-9F4D-FB38FBDB09ED}"/>
              </a:ext>
            </a:extLst>
          </p:cNvPr>
          <p:cNvSpPr txBox="1"/>
          <p:nvPr/>
        </p:nvSpPr>
        <p:spPr>
          <a:xfrm>
            <a:off x="5080659" y="2339173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Shringapyre</a:t>
            </a:r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5C484C6-6B7A-374B-9DCE-06FB8B4EDD07}"/>
              </a:ext>
            </a:extLst>
          </p:cNvPr>
          <p:cNvSpPr/>
          <p:nvPr/>
        </p:nvSpPr>
        <p:spPr>
          <a:xfrm>
            <a:off x="3750157" y="2384893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Isosceles Triangle 46">
            <a:extLst>
              <a:ext uri="{FF2B5EF4-FFF2-40B4-BE49-F238E27FC236}">
                <a16:creationId xmlns:a16="http://schemas.microsoft.com/office/drawing/2014/main" id="{A2C201ED-ED22-8B44-B42B-4FCA3C7E2E52}"/>
              </a:ext>
            </a:extLst>
          </p:cNvPr>
          <p:cNvSpPr/>
          <p:nvPr/>
        </p:nvSpPr>
        <p:spPr>
          <a:xfrm>
            <a:off x="4188129" y="2384893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6F2058-E99F-124C-BD68-BDC19BDA28E6}"/>
              </a:ext>
            </a:extLst>
          </p:cNvPr>
          <p:cNvSpPr txBox="1"/>
          <p:nvPr/>
        </p:nvSpPr>
        <p:spPr>
          <a:xfrm>
            <a:off x="5080659" y="2655633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 2013, 2015, 2016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365552-DDFA-E441-946C-C05FDA0AF291}"/>
              </a:ext>
            </a:extLst>
          </p:cNvPr>
          <p:cNvSpPr/>
          <p:nvPr/>
        </p:nvSpPr>
        <p:spPr>
          <a:xfrm>
            <a:off x="3750157" y="2701353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Isosceles Triangle 46">
            <a:extLst>
              <a:ext uri="{FF2B5EF4-FFF2-40B4-BE49-F238E27FC236}">
                <a16:creationId xmlns:a16="http://schemas.microsoft.com/office/drawing/2014/main" id="{DD97AC5D-4692-C343-891E-8C58D786961D}"/>
              </a:ext>
            </a:extLst>
          </p:cNvPr>
          <p:cNvSpPr/>
          <p:nvPr/>
        </p:nvSpPr>
        <p:spPr>
          <a:xfrm>
            <a:off x="4188129" y="2701353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ECF98-202D-844E-87FB-14D7FDAB08FB}"/>
              </a:ext>
            </a:extLst>
          </p:cNvPr>
          <p:cNvSpPr txBox="1"/>
          <p:nvPr/>
        </p:nvSpPr>
        <p:spPr>
          <a:xfrm>
            <a:off x="5080659" y="3340587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Humbert 2015, 2017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DE197F-8AF3-1B46-8374-29C06EE82002}"/>
              </a:ext>
            </a:extLst>
          </p:cNvPr>
          <p:cNvSpPr/>
          <p:nvPr/>
        </p:nvSpPr>
        <p:spPr>
          <a:xfrm>
            <a:off x="3750157" y="3386307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Isosceles Triangle 46">
            <a:extLst>
              <a:ext uri="{FF2B5EF4-FFF2-40B4-BE49-F238E27FC236}">
                <a16:creationId xmlns:a16="http://schemas.microsoft.com/office/drawing/2014/main" id="{AD1BF90F-2DB0-EB43-A995-CCFB1F91A5DD}"/>
              </a:ext>
            </a:extLst>
          </p:cNvPr>
          <p:cNvSpPr/>
          <p:nvPr/>
        </p:nvSpPr>
        <p:spPr>
          <a:xfrm>
            <a:off x="4188129" y="3386307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DC86D4-AE09-D842-838B-03839366BBCE}"/>
              </a:ext>
            </a:extLst>
          </p:cNvPr>
          <p:cNvSpPr txBox="1"/>
          <p:nvPr/>
        </p:nvSpPr>
        <p:spPr>
          <a:xfrm>
            <a:off x="5080659" y="3657047"/>
            <a:ext cx="2011680" cy="274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Peter Ney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24C3BCD-958F-0049-93D5-C57E4DA36518}"/>
              </a:ext>
            </a:extLst>
          </p:cNvPr>
          <p:cNvSpPr/>
          <p:nvPr/>
        </p:nvSpPr>
        <p:spPr>
          <a:xfrm>
            <a:off x="3750157" y="3702767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Isosceles Triangle 46">
            <a:extLst>
              <a:ext uri="{FF2B5EF4-FFF2-40B4-BE49-F238E27FC236}">
                <a16:creationId xmlns:a16="http://schemas.microsoft.com/office/drawing/2014/main" id="{A156EB31-C9C7-3946-A672-B22CBD8653BB}"/>
              </a:ext>
            </a:extLst>
          </p:cNvPr>
          <p:cNvSpPr/>
          <p:nvPr/>
        </p:nvSpPr>
        <p:spPr>
          <a:xfrm>
            <a:off x="4188129" y="3702767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TextBox 4">
            <a:extLst>
              <a:ext uri="{FF2B5EF4-FFF2-40B4-BE49-F238E27FC236}">
                <a16:creationId xmlns:a16="http://schemas.microsoft.com/office/drawing/2014/main" id="{9E6F1ADC-41BA-3442-BD79-7F01689E5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640" y="6547871"/>
            <a:ext cx="78780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en-US" sz="1000" dirty="0"/>
              <a:t>Shi, Xinghua, and </a:t>
            </a:r>
            <a:r>
              <a:rPr lang="en-US" altLang="en-US" sz="1000" dirty="0" err="1"/>
              <a:t>Xintao</a:t>
            </a:r>
            <a:r>
              <a:rPr lang="en-US" altLang="en-US" sz="1000" dirty="0"/>
              <a:t> Wu. "An overview of human genetic privacy." </a:t>
            </a:r>
            <a:r>
              <a:rPr lang="en-US" altLang="en-US" sz="1000" i="1" dirty="0"/>
              <a:t>Annals of the New York Academy of Sciences</a:t>
            </a:r>
            <a:r>
              <a:rPr lang="en-US" altLang="en-US" sz="1000" dirty="0"/>
              <a:t> 1387.1 (2017): 61-72.</a:t>
            </a:r>
          </a:p>
        </p:txBody>
      </p:sp>
      <p:sp>
        <p:nvSpPr>
          <p:cNvPr id="96" name="Left-Right Arrow 95">
            <a:extLst>
              <a:ext uri="{FF2B5EF4-FFF2-40B4-BE49-F238E27FC236}">
                <a16:creationId xmlns:a16="http://schemas.microsoft.com/office/drawing/2014/main" id="{F5651667-A98B-1641-9114-2A26500C0AFB}"/>
              </a:ext>
            </a:extLst>
          </p:cNvPr>
          <p:cNvSpPr/>
          <p:nvPr/>
        </p:nvSpPr>
        <p:spPr>
          <a:xfrm>
            <a:off x="3095045" y="3471388"/>
            <a:ext cx="369295" cy="27642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Folded Corner 96">
            <a:extLst>
              <a:ext uri="{FF2B5EF4-FFF2-40B4-BE49-F238E27FC236}">
                <a16:creationId xmlns:a16="http://schemas.microsoft.com/office/drawing/2014/main" id="{5FE307B8-09B6-654F-9082-875F603E2A9F}"/>
              </a:ext>
            </a:extLst>
          </p:cNvPr>
          <p:cNvSpPr/>
          <p:nvPr/>
        </p:nvSpPr>
        <p:spPr>
          <a:xfrm>
            <a:off x="759948" y="2529981"/>
            <a:ext cx="1782047" cy="320040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Geology</a:t>
            </a:r>
            <a:r>
              <a:rPr lang="zh-CN" alt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  <a:endParaRPr lang="en-US" sz="16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Folded Corner 99">
            <a:extLst>
              <a:ext uri="{FF2B5EF4-FFF2-40B4-BE49-F238E27FC236}">
                <a16:creationId xmlns:a16="http://schemas.microsoft.com/office/drawing/2014/main" id="{1887E2AB-03AF-BE46-92B7-750DBE0CABF1}"/>
              </a:ext>
            </a:extLst>
          </p:cNvPr>
          <p:cNvSpPr/>
          <p:nvPr/>
        </p:nvSpPr>
        <p:spPr>
          <a:xfrm>
            <a:off x="339625" y="2918745"/>
            <a:ext cx="2622693" cy="320040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Commercial genetic database</a:t>
            </a:r>
            <a:endParaRPr lang="en-US" sz="16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ACF9A2A-36FF-DF44-9AB3-94843214D86B}"/>
              </a:ext>
            </a:extLst>
          </p:cNvPr>
          <p:cNvSpPr txBox="1"/>
          <p:nvPr/>
        </p:nvSpPr>
        <p:spPr>
          <a:xfrm>
            <a:off x="5770419" y="766245"/>
            <a:ext cx="1807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Completion</a:t>
            </a:r>
            <a:r>
              <a:rPr lang="en-US" sz="16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attack</a:t>
            </a:r>
          </a:p>
        </p:txBody>
      </p:sp>
      <p:sp>
        <p:nvSpPr>
          <p:cNvPr id="91" name="Isosceles Triangle 46">
            <a:extLst>
              <a:ext uri="{FF2B5EF4-FFF2-40B4-BE49-F238E27FC236}">
                <a16:creationId xmlns:a16="http://schemas.microsoft.com/office/drawing/2014/main" id="{9006BA3F-BB34-C742-8B06-2E0251E41211}"/>
              </a:ext>
            </a:extLst>
          </p:cNvPr>
          <p:cNvSpPr>
            <a:spLocks noChangeAspect="1"/>
          </p:cNvSpPr>
          <p:nvPr/>
        </p:nvSpPr>
        <p:spPr>
          <a:xfrm>
            <a:off x="6559988" y="612616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Isosceles Triangle 46">
            <a:extLst>
              <a:ext uri="{FF2B5EF4-FFF2-40B4-BE49-F238E27FC236}">
                <a16:creationId xmlns:a16="http://schemas.microsoft.com/office/drawing/2014/main" id="{EDC25CA5-35BF-0742-B5E0-D840DF67C57D}"/>
              </a:ext>
            </a:extLst>
          </p:cNvPr>
          <p:cNvSpPr>
            <a:spLocks noChangeAspect="1"/>
          </p:cNvSpPr>
          <p:nvPr/>
        </p:nvSpPr>
        <p:spPr>
          <a:xfrm>
            <a:off x="4638297" y="1393270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836AC43-8FA5-CE40-B083-E2F300529C34}"/>
              </a:ext>
            </a:extLst>
          </p:cNvPr>
          <p:cNvSpPr txBox="1"/>
          <p:nvPr/>
        </p:nvSpPr>
        <p:spPr>
          <a:xfrm>
            <a:off x="5080659" y="1353682"/>
            <a:ext cx="2011680" cy="30777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Wheeler</a:t>
            </a:r>
            <a:r>
              <a:rPr lang="zh-CN" alt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2008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6FB3A24-178E-784B-B814-36DBC0C04A47}"/>
              </a:ext>
            </a:extLst>
          </p:cNvPr>
          <p:cNvSpPr/>
          <p:nvPr/>
        </p:nvSpPr>
        <p:spPr>
          <a:xfrm>
            <a:off x="3750157" y="1416130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Isosceles Triangle 46">
            <a:extLst>
              <a:ext uri="{FF2B5EF4-FFF2-40B4-BE49-F238E27FC236}">
                <a16:creationId xmlns:a16="http://schemas.microsoft.com/office/drawing/2014/main" id="{5B45553A-8348-9341-9449-BAA2B282639D}"/>
              </a:ext>
            </a:extLst>
          </p:cNvPr>
          <p:cNvSpPr/>
          <p:nvPr/>
        </p:nvSpPr>
        <p:spPr>
          <a:xfrm>
            <a:off x="4188129" y="1416130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E48BDD1-ADFA-0343-9AF8-60439B2FCA01}"/>
              </a:ext>
            </a:extLst>
          </p:cNvPr>
          <p:cNvSpPr txBox="1"/>
          <p:nvPr/>
        </p:nvSpPr>
        <p:spPr>
          <a:xfrm>
            <a:off x="5082931" y="2985457"/>
            <a:ext cx="2011680" cy="30777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Nyholt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F438830-A0A0-E642-AB1E-260C4E7E4FFE}"/>
              </a:ext>
            </a:extLst>
          </p:cNvPr>
          <p:cNvSpPr/>
          <p:nvPr/>
        </p:nvSpPr>
        <p:spPr>
          <a:xfrm>
            <a:off x="3752429" y="3031177"/>
            <a:ext cx="27432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Isosceles Triangle 46">
            <a:extLst>
              <a:ext uri="{FF2B5EF4-FFF2-40B4-BE49-F238E27FC236}">
                <a16:creationId xmlns:a16="http://schemas.microsoft.com/office/drawing/2014/main" id="{30161FDD-DF3D-AB40-B5E8-938D81AFB044}"/>
              </a:ext>
            </a:extLst>
          </p:cNvPr>
          <p:cNvSpPr/>
          <p:nvPr/>
        </p:nvSpPr>
        <p:spPr>
          <a:xfrm>
            <a:off x="4190401" y="3031177"/>
            <a:ext cx="274320" cy="18288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Isosceles Triangle 46">
            <a:extLst>
              <a:ext uri="{FF2B5EF4-FFF2-40B4-BE49-F238E27FC236}">
                <a16:creationId xmlns:a16="http://schemas.microsoft.com/office/drawing/2014/main" id="{FBCF4F4E-1029-A842-85F6-3B08630AA58C}"/>
              </a:ext>
            </a:extLst>
          </p:cNvPr>
          <p:cNvSpPr>
            <a:spLocks noChangeAspect="1"/>
          </p:cNvSpPr>
          <p:nvPr/>
        </p:nvSpPr>
        <p:spPr>
          <a:xfrm>
            <a:off x="4638297" y="3046926"/>
            <a:ext cx="228600" cy="22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4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1B9E-59A4-6B47-809C-17414F88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HIP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4839-B751-7648-81EF-EBA1CD8EF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 Health Information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Privacy Rule protects all “individually identifiable health information” 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only covers patient information kept by health providers, insurers and data clearinghouses, as well as their business partners</a:t>
            </a:r>
          </a:p>
          <a:p>
            <a:pPr marL="457200" indent="-457200"/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De-Identified Health Information.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There are no restrictions on the use or disclosure of de-identified health information.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information not originated from entities not covered by HIPAA (e.g. 23andMe, genetic screening companies)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 data such as age, geographical regions, races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94536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1143</Words>
  <Application>Microsoft Macintosh PowerPoint</Application>
  <PresentationFormat>Widescreen</PresentationFormat>
  <Paragraphs>332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等线</vt:lpstr>
      <vt:lpstr>等线 Light</vt:lpstr>
      <vt:lpstr>medium-content-serif-font</vt:lpstr>
      <vt:lpstr>Arial</vt:lpstr>
      <vt:lpstr>Calibri</vt:lpstr>
      <vt:lpstr>Calibri Light</vt:lpstr>
      <vt:lpstr>Helvetica</vt:lpstr>
      <vt:lpstr>Times New Roman</vt:lpstr>
      <vt:lpstr>Office Theme</vt:lpstr>
      <vt:lpstr>Genetic Privacy</vt:lpstr>
      <vt:lpstr>Privacy in Daily Life</vt:lpstr>
      <vt:lpstr>Google Reveals the 10 Worst Password Ideas</vt:lpstr>
      <vt:lpstr>Genetic data</vt:lpstr>
      <vt:lpstr>Genetic data</vt:lpstr>
      <vt:lpstr>Why do you care about genetic privacy?</vt:lpstr>
      <vt:lpstr>Genetic Privacy Risks</vt:lpstr>
      <vt:lpstr>PowerPoint Presentation</vt:lpstr>
      <vt:lpstr>NOT protected by HIPAA</vt:lpstr>
      <vt:lpstr>Protecting Techniques for Genetic Privacy</vt:lpstr>
      <vt:lpstr>Homomorphic Encryption</vt:lpstr>
      <vt:lpstr>Homomorphic Encryption</vt:lpstr>
      <vt:lpstr>Homomorphic Encryption</vt:lpstr>
      <vt:lpstr>Genome Imputation—iDASH2019</vt:lpstr>
      <vt:lpstr>Genome Imputation—iDASH2019</vt:lpstr>
      <vt:lpstr>Genome Imputation—iDASH2019</vt:lpstr>
      <vt:lpstr>Secure Multiparty Computation</vt:lpstr>
      <vt:lpstr>Secure Multiparty Computation</vt:lpstr>
      <vt:lpstr>Secure Multiparty Computation</vt:lpstr>
      <vt:lpstr>Secure Multiparty Computation</vt:lpstr>
      <vt:lpstr>Example--Private Addition</vt:lpstr>
      <vt:lpstr>FairplayMP – A System for Secure Multi-Party Computation</vt:lpstr>
      <vt:lpstr>SecureNN: Efficient and Private Neural Network Training</vt:lpstr>
      <vt:lpstr>Differential Privacy (DP)</vt:lpstr>
      <vt:lpstr>Differential Privacy</vt:lpstr>
      <vt:lpstr>Differential Privacy</vt:lpstr>
      <vt:lpstr>Differential Guarantee</vt:lpstr>
      <vt:lpstr>Local privacy and global privacy</vt:lpstr>
      <vt:lpstr>Differential Privacy in Machine Learning</vt:lpstr>
      <vt:lpstr>Hybrid Infrastructure for Privacy Preserving Distributed Machine Learning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Junjie Chen</dc:creator>
  <cp:lastModifiedBy>Junjie Chen</cp:lastModifiedBy>
  <cp:revision>503</cp:revision>
  <dcterms:created xsi:type="dcterms:W3CDTF">2019-10-28T14:20:15Z</dcterms:created>
  <dcterms:modified xsi:type="dcterms:W3CDTF">2019-11-18T01:48:08Z</dcterms:modified>
</cp:coreProperties>
</file>